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5"/>
  </p:notesMasterIdLst>
  <p:handoutMasterIdLst>
    <p:handoutMasterId r:id="rId36"/>
  </p:handoutMasterIdLst>
  <p:sldIdLst>
    <p:sldId id="340" r:id="rId2"/>
    <p:sldId id="444" r:id="rId3"/>
    <p:sldId id="341" r:id="rId4"/>
    <p:sldId id="448" r:id="rId5"/>
    <p:sldId id="447" r:id="rId6"/>
    <p:sldId id="449" r:id="rId7"/>
    <p:sldId id="476" r:id="rId8"/>
    <p:sldId id="474" r:id="rId9"/>
    <p:sldId id="475" r:id="rId10"/>
    <p:sldId id="459" r:id="rId11"/>
    <p:sldId id="445" r:id="rId12"/>
    <p:sldId id="455" r:id="rId13"/>
    <p:sldId id="456" r:id="rId14"/>
    <p:sldId id="457" r:id="rId15"/>
    <p:sldId id="458" r:id="rId16"/>
    <p:sldId id="451" r:id="rId17"/>
    <p:sldId id="452" r:id="rId18"/>
    <p:sldId id="450" r:id="rId19"/>
    <p:sldId id="464" r:id="rId20"/>
    <p:sldId id="463" r:id="rId21"/>
    <p:sldId id="462" r:id="rId22"/>
    <p:sldId id="461" r:id="rId23"/>
    <p:sldId id="454" r:id="rId24"/>
    <p:sldId id="465" r:id="rId25"/>
    <p:sldId id="467" r:id="rId26"/>
    <p:sldId id="468" r:id="rId27"/>
    <p:sldId id="469" r:id="rId28"/>
    <p:sldId id="470" r:id="rId29"/>
    <p:sldId id="471" r:id="rId30"/>
    <p:sldId id="472" r:id="rId31"/>
    <p:sldId id="473" r:id="rId32"/>
    <p:sldId id="477" r:id="rId33"/>
    <p:sldId id="446" r:id="rId34"/>
  </p:sldIdLst>
  <p:sldSz cx="9144000" cy="6858000" type="screen4x3"/>
  <p:notesSz cx="7315200" cy="96012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0">
          <p15:clr>
            <a:srgbClr val="A4A3A4"/>
          </p15:clr>
        </p15:guide>
        <p15:guide id="11" orient="horz" pos="2160">
          <p15:clr>
            <a:srgbClr val="A4A3A4"/>
          </p15:clr>
        </p15:guide>
        <p15:guide id="12" orient="horz" pos="3363" userDrawn="1">
          <p15:clr>
            <a:srgbClr val="A4A3A4"/>
          </p15:clr>
        </p15:guide>
        <p15:guide id="13" orient="horz" pos="1378" userDrawn="1">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der Kuur, Cindy K" initials="CV" lastIdx="7" clrIdx="0">
    <p:extLst/>
  </p:cmAuthor>
  <p:cmAuthor id="2" name="Puckett, Doug" initials="DP" lastIdx="8"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5656"/>
    <a:srgbClr val="3C8A2E"/>
    <a:srgbClr val="DB291C"/>
    <a:srgbClr val="FFFFFF"/>
    <a:srgbClr val="C00000"/>
    <a:srgbClr val="575757"/>
    <a:srgbClr val="000000"/>
    <a:srgbClr val="FFCD00"/>
    <a:srgbClr val="ED8B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26" autoAdjust="0"/>
    <p:restoredTop sz="94929" autoAdjust="0"/>
  </p:normalViewPr>
  <p:slideViewPr>
    <p:cSldViewPr snapToGrid="0" showGuides="1">
      <p:cViewPr varScale="1">
        <p:scale>
          <a:sx n="111" d="100"/>
          <a:sy n="111" d="100"/>
        </p:scale>
        <p:origin x="-1632" y="-84"/>
      </p:cViewPr>
      <p:guideLst>
        <p:guide orient="horz" pos="2160"/>
        <p:guide orient="horz" pos="3363"/>
        <p:guide orient="horz" pos="1378"/>
        <p:guide/>
      </p:guideLst>
    </p:cSldViewPr>
  </p:slideViewPr>
  <p:outlineViewPr>
    <p:cViewPr>
      <p:scale>
        <a:sx n="33" d="100"/>
        <a:sy n="33" d="100"/>
      </p:scale>
      <p:origin x="0" y="-59190"/>
    </p:cViewPr>
  </p:outlineViewPr>
  <p:notesTextViewPr>
    <p:cViewPr>
      <p:scale>
        <a:sx n="100" d="100"/>
        <a:sy n="100" d="100"/>
      </p:scale>
      <p:origin x="0" y="0"/>
    </p:cViewPr>
  </p:notesTextViewPr>
  <p:sorterViewPr>
    <p:cViewPr>
      <p:scale>
        <a:sx n="39" d="100"/>
        <a:sy n="39" d="100"/>
      </p:scale>
      <p:origin x="0" y="0"/>
    </p:cViewPr>
  </p:sorterViewPr>
  <p:notesViewPr>
    <p:cSldViewPr snapToGrid="0" showGuides="1">
      <p:cViewPr varScale="1">
        <p:scale>
          <a:sx n="57" d="100"/>
          <a:sy n="57" d="100"/>
        </p:scale>
        <p:origin x="1992"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0AB56B-9041-4E79-A862-939C6450F82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369AF69-8520-4A84-8AC6-6FA97DA0630A}">
      <dgm:prSet phldrT="[Text]" custT="1"/>
      <dgm:spPr/>
      <dgm:t>
        <a:bodyPr/>
        <a:lstStyle/>
        <a:p>
          <a:r>
            <a:rPr lang="en-US" sz="1400" dirty="0" smtClean="0"/>
            <a:t>Limited Life 10 + 2 (years)</a:t>
          </a:r>
          <a:endParaRPr lang="en-US" sz="1400" dirty="0"/>
        </a:p>
      </dgm:t>
    </dgm:pt>
    <dgm:pt modelId="{F1414844-007A-48BC-8A7E-D740C10F4A68}" type="parTrans" cxnId="{2DEB12AE-BFED-4691-B7E4-1722C7BE1E89}">
      <dgm:prSet/>
      <dgm:spPr/>
      <dgm:t>
        <a:bodyPr/>
        <a:lstStyle/>
        <a:p>
          <a:endParaRPr lang="en-US"/>
        </a:p>
      </dgm:t>
    </dgm:pt>
    <dgm:pt modelId="{730BDBF4-CF15-465E-BE16-75704696F05F}" type="sibTrans" cxnId="{2DEB12AE-BFED-4691-B7E4-1722C7BE1E89}">
      <dgm:prSet/>
      <dgm:spPr/>
      <dgm:t>
        <a:bodyPr/>
        <a:lstStyle/>
        <a:p>
          <a:endParaRPr lang="en-US"/>
        </a:p>
      </dgm:t>
    </dgm:pt>
    <dgm:pt modelId="{CF7411F2-023C-40BA-B479-25CDCF07AE97}">
      <dgm:prSet phldrT="[Text]" custT="1"/>
      <dgm:spPr/>
      <dgm:t>
        <a:bodyPr/>
        <a:lstStyle/>
        <a:p>
          <a:r>
            <a:rPr lang="en-US" sz="1400" dirty="0" smtClean="0"/>
            <a:t>Straight allocations</a:t>
          </a:r>
          <a:endParaRPr lang="en-US" sz="1400" dirty="0"/>
        </a:p>
      </dgm:t>
    </dgm:pt>
    <dgm:pt modelId="{A2D2313B-794B-4073-88BD-0873A91599CF}" type="parTrans" cxnId="{783F316C-DCB3-4B30-BC27-8347ACF26C75}">
      <dgm:prSet/>
      <dgm:spPr/>
      <dgm:t>
        <a:bodyPr/>
        <a:lstStyle/>
        <a:p>
          <a:endParaRPr lang="en-US"/>
        </a:p>
      </dgm:t>
    </dgm:pt>
    <dgm:pt modelId="{26A209EA-2C67-49FB-AE0E-70B5A216E3CA}" type="sibTrans" cxnId="{783F316C-DCB3-4B30-BC27-8347ACF26C75}">
      <dgm:prSet/>
      <dgm:spPr/>
      <dgm:t>
        <a:bodyPr/>
        <a:lstStyle/>
        <a:p>
          <a:endParaRPr lang="en-US"/>
        </a:p>
      </dgm:t>
    </dgm:pt>
    <dgm:pt modelId="{01C0A76B-41F8-4B0C-A2E3-7088B22C32F7}">
      <dgm:prSet phldrT="[Text]" custT="1"/>
      <dgm:spPr/>
      <dgm:t>
        <a:bodyPr/>
        <a:lstStyle/>
        <a:p>
          <a:r>
            <a:rPr lang="en-US" sz="1400" dirty="0" smtClean="0"/>
            <a:t>No assets at start</a:t>
          </a:r>
          <a:endParaRPr lang="en-US" sz="1400" dirty="0"/>
        </a:p>
      </dgm:t>
    </dgm:pt>
    <dgm:pt modelId="{1608E922-950D-4520-A9EF-65265E8C4785}" type="parTrans" cxnId="{60533D05-DC9F-4DF5-843F-AB1150F2B90B}">
      <dgm:prSet/>
      <dgm:spPr/>
      <dgm:t>
        <a:bodyPr/>
        <a:lstStyle/>
        <a:p>
          <a:endParaRPr lang="en-US"/>
        </a:p>
      </dgm:t>
    </dgm:pt>
    <dgm:pt modelId="{4AB9571C-AEA2-4A7B-BDBC-547C4D5D6D81}" type="sibTrans" cxnId="{60533D05-DC9F-4DF5-843F-AB1150F2B90B}">
      <dgm:prSet/>
      <dgm:spPr/>
      <dgm:t>
        <a:bodyPr/>
        <a:lstStyle/>
        <a:p>
          <a:endParaRPr lang="en-US"/>
        </a:p>
      </dgm:t>
    </dgm:pt>
    <dgm:pt modelId="{2E1EAE83-1B94-4EEE-AE14-72B4366C3ED7}">
      <dgm:prSet phldrT="[Text]" custT="1"/>
      <dgm:spPr/>
      <dgm:t>
        <a:bodyPr/>
        <a:lstStyle/>
        <a:p>
          <a:r>
            <a:rPr lang="en-US" sz="1400" dirty="0" smtClean="0"/>
            <a:t>Fundraising Period (1 – 2 years)</a:t>
          </a:r>
          <a:endParaRPr lang="en-US" sz="1400" dirty="0"/>
        </a:p>
      </dgm:t>
    </dgm:pt>
    <dgm:pt modelId="{A6943384-5BE5-4D21-A163-7AFA326225C4}" type="parTrans" cxnId="{92C9AF42-877F-49E1-ACA6-E88EEF314255}">
      <dgm:prSet/>
      <dgm:spPr/>
      <dgm:t>
        <a:bodyPr/>
        <a:lstStyle/>
        <a:p>
          <a:endParaRPr lang="en-US"/>
        </a:p>
      </dgm:t>
    </dgm:pt>
    <dgm:pt modelId="{5FC35ABD-8BBC-4C89-A88D-06147154A54F}" type="sibTrans" cxnId="{92C9AF42-877F-49E1-ACA6-E88EEF314255}">
      <dgm:prSet/>
      <dgm:spPr/>
      <dgm:t>
        <a:bodyPr/>
        <a:lstStyle/>
        <a:p>
          <a:endParaRPr lang="en-US"/>
        </a:p>
      </dgm:t>
    </dgm:pt>
    <dgm:pt modelId="{4CB3628F-9AAE-4083-958B-280168143C9D}">
      <dgm:prSet phldrT="[Text]" custT="1"/>
      <dgm:spPr/>
      <dgm:t>
        <a:bodyPr/>
        <a:lstStyle/>
        <a:p>
          <a:r>
            <a:rPr lang="en-US" sz="1400" dirty="0" smtClean="0"/>
            <a:t>Commitment/Investment Period (4 – 6 years)</a:t>
          </a:r>
          <a:endParaRPr lang="en-US" sz="1400" dirty="0"/>
        </a:p>
      </dgm:t>
    </dgm:pt>
    <dgm:pt modelId="{C5258560-05BF-439D-B91B-3D75DC5432E4}" type="parTrans" cxnId="{AF9DB7E5-E7F7-4F29-958D-4699E2042193}">
      <dgm:prSet/>
      <dgm:spPr/>
      <dgm:t>
        <a:bodyPr/>
        <a:lstStyle/>
        <a:p>
          <a:endParaRPr lang="en-US"/>
        </a:p>
      </dgm:t>
    </dgm:pt>
    <dgm:pt modelId="{28EC604D-AFB7-4A2A-8DD4-89B4A8CDAB4C}" type="sibTrans" cxnId="{AF9DB7E5-E7F7-4F29-958D-4699E2042193}">
      <dgm:prSet/>
      <dgm:spPr/>
      <dgm:t>
        <a:bodyPr/>
        <a:lstStyle/>
        <a:p>
          <a:endParaRPr lang="en-US"/>
        </a:p>
      </dgm:t>
    </dgm:pt>
    <dgm:pt modelId="{C2A0E8FB-EE28-497D-ABC3-E2C214C10578}">
      <dgm:prSet phldrT="[Text]" custT="1"/>
      <dgm:spPr/>
      <dgm:t>
        <a:bodyPr/>
        <a:lstStyle/>
        <a:p>
          <a:r>
            <a:rPr lang="en-US" sz="1400" dirty="0" smtClean="0"/>
            <a:t>Manage/Harvest Period (4 – 6+ years)</a:t>
          </a:r>
          <a:endParaRPr lang="en-US" sz="1400" dirty="0"/>
        </a:p>
      </dgm:t>
    </dgm:pt>
    <dgm:pt modelId="{DEDA60CA-355C-4D22-9995-F7603C15B340}" type="parTrans" cxnId="{4DF2420A-D7DC-4503-AF1D-995B9169188A}">
      <dgm:prSet/>
      <dgm:spPr/>
      <dgm:t>
        <a:bodyPr/>
        <a:lstStyle/>
        <a:p>
          <a:endParaRPr lang="en-US"/>
        </a:p>
      </dgm:t>
    </dgm:pt>
    <dgm:pt modelId="{3ECDD1AA-2189-4317-99D2-AD298CC6E918}" type="sibTrans" cxnId="{4DF2420A-D7DC-4503-AF1D-995B9169188A}">
      <dgm:prSet/>
      <dgm:spPr/>
      <dgm:t>
        <a:bodyPr/>
        <a:lstStyle/>
        <a:p>
          <a:endParaRPr lang="en-US"/>
        </a:p>
      </dgm:t>
    </dgm:pt>
    <dgm:pt modelId="{C7BBC190-87F7-4D38-B4A6-17F7FD71BEE1}" type="pres">
      <dgm:prSet presAssocID="{870AB56B-9041-4E79-A862-939C6450F821}" presName="linear" presStyleCnt="0">
        <dgm:presLayoutVars>
          <dgm:dir/>
          <dgm:animLvl val="lvl"/>
          <dgm:resizeHandles val="exact"/>
        </dgm:presLayoutVars>
      </dgm:prSet>
      <dgm:spPr/>
      <dgm:t>
        <a:bodyPr/>
        <a:lstStyle/>
        <a:p>
          <a:endParaRPr lang="en-US"/>
        </a:p>
      </dgm:t>
    </dgm:pt>
    <dgm:pt modelId="{F99AABD2-08D7-48B8-BFA2-3D78127CC1DE}" type="pres">
      <dgm:prSet presAssocID="{5369AF69-8520-4A84-8AC6-6FA97DA0630A}" presName="parentLin" presStyleCnt="0"/>
      <dgm:spPr/>
    </dgm:pt>
    <dgm:pt modelId="{3B55F0AF-FE14-418C-9253-438C7FE6573A}" type="pres">
      <dgm:prSet presAssocID="{5369AF69-8520-4A84-8AC6-6FA97DA0630A}" presName="parentLeftMargin" presStyleLbl="node1" presStyleIdx="0" presStyleCnt="6"/>
      <dgm:spPr/>
      <dgm:t>
        <a:bodyPr/>
        <a:lstStyle/>
        <a:p>
          <a:endParaRPr lang="en-US"/>
        </a:p>
      </dgm:t>
    </dgm:pt>
    <dgm:pt modelId="{B5CD3679-9F85-4064-8C6E-AB5496E4E5FC}" type="pres">
      <dgm:prSet presAssocID="{5369AF69-8520-4A84-8AC6-6FA97DA0630A}" presName="parentText" presStyleLbl="node1" presStyleIdx="0" presStyleCnt="6" custScaleX="142857">
        <dgm:presLayoutVars>
          <dgm:chMax val="0"/>
          <dgm:bulletEnabled val="1"/>
        </dgm:presLayoutVars>
      </dgm:prSet>
      <dgm:spPr/>
      <dgm:t>
        <a:bodyPr/>
        <a:lstStyle/>
        <a:p>
          <a:endParaRPr lang="en-US"/>
        </a:p>
      </dgm:t>
    </dgm:pt>
    <dgm:pt modelId="{42449188-1FA1-4E52-BCEC-1C1B12942548}" type="pres">
      <dgm:prSet presAssocID="{5369AF69-8520-4A84-8AC6-6FA97DA0630A}" presName="negativeSpace" presStyleCnt="0"/>
      <dgm:spPr/>
    </dgm:pt>
    <dgm:pt modelId="{A78D5163-DE7D-4455-8B4D-0F926C805BC0}" type="pres">
      <dgm:prSet presAssocID="{5369AF69-8520-4A84-8AC6-6FA97DA0630A}" presName="childText" presStyleLbl="conFgAcc1" presStyleIdx="0" presStyleCnt="6">
        <dgm:presLayoutVars>
          <dgm:bulletEnabled val="1"/>
        </dgm:presLayoutVars>
      </dgm:prSet>
      <dgm:spPr/>
    </dgm:pt>
    <dgm:pt modelId="{261D0AFE-DDE5-4E9E-A693-B73773FCF0DE}" type="pres">
      <dgm:prSet presAssocID="{730BDBF4-CF15-465E-BE16-75704696F05F}" presName="spaceBetweenRectangles" presStyleCnt="0"/>
      <dgm:spPr/>
    </dgm:pt>
    <dgm:pt modelId="{D4FAC320-3407-48EE-91E0-9DCACCCE229E}" type="pres">
      <dgm:prSet presAssocID="{CF7411F2-023C-40BA-B479-25CDCF07AE97}" presName="parentLin" presStyleCnt="0"/>
      <dgm:spPr/>
    </dgm:pt>
    <dgm:pt modelId="{A2EBDE36-8EC4-4679-8196-5154C50EBEAE}" type="pres">
      <dgm:prSet presAssocID="{CF7411F2-023C-40BA-B479-25CDCF07AE97}" presName="parentLeftMargin" presStyleLbl="node1" presStyleIdx="0" presStyleCnt="6"/>
      <dgm:spPr/>
      <dgm:t>
        <a:bodyPr/>
        <a:lstStyle/>
        <a:p>
          <a:endParaRPr lang="en-US"/>
        </a:p>
      </dgm:t>
    </dgm:pt>
    <dgm:pt modelId="{1A6CC411-6C1D-4D8A-BF4A-2880E5F249E9}" type="pres">
      <dgm:prSet presAssocID="{CF7411F2-023C-40BA-B479-25CDCF07AE97}" presName="parentText" presStyleLbl="node1" presStyleIdx="1" presStyleCnt="6" custScaleX="142857">
        <dgm:presLayoutVars>
          <dgm:chMax val="0"/>
          <dgm:bulletEnabled val="1"/>
        </dgm:presLayoutVars>
      </dgm:prSet>
      <dgm:spPr/>
      <dgm:t>
        <a:bodyPr/>
        <a:lstStyle/>
        <a:p>
          <a:endParaRPr lang="en-US"/>
        </a:p>
      </dgm:t>
    </dgm:pt>
    <dgm:pt modelId="{903EE443-920C-4943-87BD-CDEE95A45399}" type="pres">
      <dgm:prSet presAssocID="{CF7411F2-023C-40BA-B479-25CDCF07AE97}" presName="negativeSpace" presStyleCnt="0"/>
      <dgm:spPr/>
    </dgm:pt>
    <dgm:pt modelId="{67A9F03D-62BA-456E-B495-BF50FE23A322}" type="pres">
      <dgm:prSet presAssocID="{CF7411F2-023C-40BA-B479-25CDCF07AE97}" presName="childText" presStyleLbl="conFgAcc1" presStyleIdx="1" presStyleCnt="6">
        <dgm:presLayoutVars>
          <dgm:bulletEnabled val="1"/>
        </dgm:presLayoutVars>
      </dgm:prSet>
      <dgm:spPr/>
    </dgm:pt>
    <dgm:pt modelId="{636D0F78-B00B-415E-981E-3D95673B349C}" type="pres">
      <dgm:prSet presAssocID="{26A209EA-2C67-49FB-AE0E-70B5A216E3CA}" presName="spaceBetweenRectangles" presStyleCnt="0"/>
      <dgm:spPr/>
    </dgm:pt>
    <dgm:pt modelId="{DA7B52C9-B1CF-4AD8-9B04-F946F0FAE8AD}" type="pres">
      <dgm:prSet presAssocID="{01C0A76B-41F8-4B0C-A2E3-7088B22C32F7}" presName="parentLin" presStyleCnt="0"/>
      <dgm:spPr/>
    </dgm:pt>
    <dgm:pt modelId="{D881B45E-21D9-4188-BA6F-959C8D193028}" type="pres">
      <dgm:prSet presAssocID="{01C0A76B-41F8-4B0C-A2E3-7088B22C32F7}" presName="parentLeftMargin" presStyleLbl="node1" presStyleIdx="1" presStyleCnt="6"/>
      <dgm:spPr/>
      <dgm:t>
        <a:bodyPr/>
        <a:lstStyle/>
        <a:p>
          <a:endParaRPr lang="en-US"/>
        </a:p>
      </dgm:t>
    </dgm:pt>
    <dgm:pt modelId="{B4BDEFC3-4E8D-4810-8304-15B479B4F225}" type="pres">
      <dgm:prSet presAssocID="{01C0A76B-41F8-4B0C-A2E3-7088B22C32F7}" presName="parentText" presStyleLbl="node1" presStyleIdx="2" presStyleCnt="6" custScaleX="142857" custLinFactNeighborX="-6885" custLinFactNeighborY="20339">
        <dgm:presLayoutVars>
          <dgm:chMax val="0"/>
          <dgm:bulletEnabled val="1"/>
        </dgm:presLayoutVars>
      </dgm:prSet>
      <dgm:spPr/>
      <dgm:t>
        <a:bodyPr/>
        <a:lstStyle/>
        <a:p>
          <a:endParaRPr lang="en-US"/>
        </a:p>
      </dgm:t>
    </dgm:pt>
    <dgm:pt modelId="{32B65C94-6520-49D1-B453-D2C2B42DAFF3}" type="pres">
      <dgm:prSet presAssocID="{01C0A76B-41F8-4B0C-A2E3-7088B22C32F7}" presName="negativeSpace" presStyleCnt="0"/>
      <dgm:spPr/>
    </dgm:pt>
    <dgm:pt modelId="{60D5D840-868E-464C-B1E4-9C4AD47E6E36}" type="pres">
      <dgm:prSet presAssocID="{01C0A76B-41F8-4B0C-A2E3-7088B22C32F7}" presName="childText" presStyleLbl="conFgAcc1" presStyleIdx="2" presStyleCnt="6">
        <dgm:presLayoutVars>
          <dgm:bulletEnabled val="1"/>
        </dgm:presLayoutVars>
      </dgm:prSet>
      <dgm:spPr/>
    </dgm:pt>
    <dgm:pt modelId="{1160865D-13CB-4142-88B7-3477D6307383}" type="pres">
      <dgm:prSet presAssocID="{4AB9571C-AEA2-4A7B-BDBC-547C4D5D6D81}" presName="spaceBetweenRectangles" presStyleCnt="0"/>
      <dgm:spPr/>
    </dgm:pt>
    <dgm:pt modelId="{993FB2F2-2406-4B11-84E5-2F10F77EEB3B}" type="pres">
      <dgm:prSet presAssocID="{2E1EAE83-1B94-4EEE-AE14-72B4366C3ED7}" presName="parentLin" presStyleCnt="0"/>
      <dgm:spPr/>
    </dgm:pt>
    <dgm:pt modelId="{DC6C9A8E-75C2-4134-8DF4-08CBD4DED833}" type="pres">
      <dgm:prSet presAssocID="{2E1EAE83-1B94-4EEE-AE14-72B4366C3ED7}" presName="parentLeftMargin" presStyleLbl="node1" presStyleIdx="2" presStyleCnt="6"/>
      <dgm:spPr/>
      <dgm:t>
        <a:bodyPr/>
        <a:lstStyle/>
        <a:p>
          <a:endParaRPr lang="en-US"/>
        </a:p>
      </dgm:t>
    </dgm:pt>
    <dgm:pt modelId="{D31091C8-FC09-4D0F-A493-471A465E7DEC}" type="pres">
      <dgm:prSet presAssocID="{2E1EAE83-1B94-4EEE-AE14-72B4366C3ED7}" presName="parentText" presStyleLbl="node1" presStyleIdx="3" presStyleCnt="6" custScaleX="142857">
        <dgm:presLayoutVars>
          <dgm:chMax val="0"/>
          <dgm:bulletEnabled val="1"/>
        </dgm:presLayoutVars>
      </dgm:prSet>
      <dgm:spPr/>
      <dgm:t>
        <a:bodyPr/>
        <a:lstStyle/>
        <a:p>
          <a:endParaRPr lang="en-US"/>
        </a:p>
      </dgm:t>
    </dgm:pt>
    <dgm:pt modelId="{0035BE2A-04B1-4D39-A39A-557C9886896A}" type="pres">
      <dgm:prSet presAssocID="{2E1EAE83-1B94-4EEE-AE14-72B4366C3ED7}" presName="negativeSpace" presStyleCnt="0"/>
      <dgm:spPr/>
    </dgm:pt>
    <dgm:pt modelId="{DC70D7B6-65BD-4271-A700-31434705ABD7}" type="pres">
      <dgm:prSet presAssocID="{2E1EAE83-1B94-4EEE-AE14-72B4366C3ED7}" presName="childText" presStyleLbl="conFgAcc1" presStyleIdx="3" presStyleCnt="6">
        <dgm:presLayoutVars>
          <dgm:bulletEnabled val="1"/>
        </dgm:presLayoutVars>
      </dgm:prSet>
      <dgm:spPr/>
    </dgm:pt>
    <dgm:pt modelId="{3FC9B819-642C-4DC3-9422-CE2BC05599D4}" type="pres">
      <dgm:prSet presAssocID="{5FC35ABD-8BBC-4C89-A88D-06147154A54F}" presName="spaceBetweenRectangles" presStyleCnt="0"/>
      <dgm:spPr/>
    </dgm:pt>
    <dgm:pt modelId="{7A23A90B-A622-4830-8E5A-28BEC32D3B28}" type="pres">
      <dgm:prSet presAssocID="{4CB3628F-9AAE-4083-958B-280168143C9D}" presName="parentLin" presStyleCnt="0"/>
      <dgm:spPr/>
    </dgm:pt>
    <dgm:pt modelId="{6258DF2B-0C0D-49CB-84C3-78F667C60E92}" type="pres">
      <dgm:prSet presAssocID="{4CB3628F-9AAE-4083-958B-280168143C9D}" presName="parentLeftMargin" presStyleLbl="node1" presStyleIdx="3" presStyleCnt="6"/>
      <dgm:spPr/>
      <dgm:t>
        <a:bodyPr/>
        <a:lstStyle/>
        <a:p>
          <a:endParaRPr lang="en-US"/>
        </a:p>
      </dgm:t>
    </dgm:pt>
    <dgm:pt modelId="{949109BD-8065-41B7-97DA-71C516199F98}" type="pres">
      <dgm:prSet presAssocID="{4CB3628F-9AAE-4083-958B-280168143C9D}" presName="parentText" presStyleLbl="node1" presStyleIdx="4" presStyleCnt="6" custScaleX="141238" custScaleY="100149">
        <dgm:presLayoutVars>
          <dgm:chMax val="0"/>
          <dgm:bulletEnabled val="1"/>
        </dgm:presLayoutVars>
      </dgm:prSet>
      <dgm:spPr/>
      <dgm:t>
        <a:bodyPr/>
        <a:lstStyle/>
        <a:p>
          <a:endParaRPr lang="en-US"/>
        </a:p>
      </dgm:t>
    </dgm:pt>
    <dgm:pt modelId="{F1664989-887D-4AF6-A33B-5993CEF668D1}" type="pres">
      <dgm:prSet presAssocID="{4CB3628F-9AAE-4083-958B-280168143C9D}" presName="negativeSpace" presStyleCnt="0"/>
      <dgm:spPr/>
    </dgm:pt>
    <dgm:pt modelId="{9F2ACB36-951A-4276-B5A3-56ADC3910DE7}" type="pres">
      <dgm:prSet presAssocID="{4CB3628F-9AAE-4083-958B-280168143C9D}" presName="childText" presStyleLbl="conFgAcc1" presStyleIdx="4" presStyleCnt="6">
        <dgm:presLayoutVars>
          <dgm:bulletEnabled val="1"/>
        </dgm:presLayoutVars>
      </dgm:prSet>
      <dgm:spPr/>
    </dgm:pt>
    <dgm:pt modelId="{E660B825-20F1-481B-BFE7-7D18DE7F32A0}" type="pres">
      <dgm:prSet presAssocID="{28EC604D-AFB7-4A2A-8DD4-89B4A8CDAB4C}" presName="spaceBetweenRectangles" presStyleCnt="0"/>
      <dgm:spPr/>
    </dgm:pt>
    <dgm:pt modelId="{5C3D1269-037F-413F-833E-FBCA28FFDA52}" type="pres">
      <dgm:prSet presAssocID="{C2A0E8FB-EE28-497D-ABC3-E2C214C10578}" presName="parentLin" presStyleCnt="0"/>
      <dgm:spPr/>
    </dgm:pt>
    <dgm:pt modelId="{609100CE-64D1-4F5F-970D-07E9A154E2E4}" type="pres">
      <dgm:prSet presAssocID="{C2A0E8FB-EE28-497D-ABC3-E2C214C10578}" presName="parentLeftMargin" presStyleLbl="node1" presStyleIdx="4" presStyleCnt="6"/>
      <dgm:spPr/>
      <dgm:t>
        <a:bodyPr/>
        <a:lstStyle/>
        <a:p>
          <a:endParaRPr lang="en-US"/>
        </a:p>
      </dgm:t>
    </dgm:pt>
    <dgm:pt modelId="{1788B8FF-C641-49CC-A604-0AAD72FCC2AF}" type="pres">
      <dgm:prSet presAssocID="{C2A0E8FB-EE28-497D-ABC3-E2C214C10578}" presName="parentText" presStyleLbl="node1" presStyleIdx="5" presStyleCnt="6" custScaleX="138124" custScaleY="93298">
        <dgm:presLayoutVars>
          <dgm:chMax val="0"/>
          <dgm:bulletEnabled val="1"/>
        </dgm:presLayoutVars>
      </dgm:prSet>
      <dgm:spPr/>
      <dgm:t>
        <a:bodyPr/>
        <a:lstStyle/>
        <a:p>
          <a:endParaRPr lang="en-US"/>
        </a:p>
      </dgm:t>
    </dgm:pt>
    <dgm:pt modelId="{3E25C3CD-8939-4139-B380-0D0B7D12A75B}" type="pres">
      <dgm:prSet presAssocID="{C2A0E8FB-EE28-497D-ABC3-E2C214C10578}" presName="negativeSpace" presStyleCnt="0"/>
      <dgm:spPr/>
    </dgm:pt>
    <dgm:pt modelId="{FA1E0693-E1C0-47D2-AF1B-892B4BD50777}" type="pres">
      <dgm:prSet presAssocID="{C2A0E8FB-EE28-497D-ABC3-E2C214C10578}" presName="childText" presStyleLbl="conFgAcc1" presStyleIdx="5" presStyleCnt="6">
        <dgm:presLayoutVars>
          <dgm:bulletEnabled val="1"/>
        </dgm:presLayoutVars>
      </dgm:prSet>
      <dgm:spPr/>
    </dgm:pt>
  </dgm:ptLst>
  <dgm:cxnLst>
    <dgm:cxn modelId="{B7CA0399-E276-45AC-A598-D0FA85DBEE75}" type="presOf" srcId="{4CB3628F-9AAE-4083-958B-280168143C9D}" destId="{6258DF2B-0C0D-49CB-84C3-78F667C60E92}" srcOrd="0" destOrd="0" presId="urn:microsoft.com/office/officeart/2005/8/layout/list1"/>
    <dgm:cxn modelId="{2DEB12AE-BFED-4691-B7E4-1722C7BE1E89}" srcId="{870AB56B-9041-4E79-A862-939C6450F821}" destId="{5369AF69-8520-4A84-8AC6-6FA97DA0630A}" srcOrd="0" destOrd="0" parTransId="{F1414844-007A-48BC-8A7E-D740C10F4A68}" sibTransId="{730BDBF4-CF15-465E-BE16-75704696F05F}"/>
    <dgm:cxn modelId="{ED10BA56-4052-45FD-8AC1-CEE3E82FC0E3}" type="presOf" srcId="{5369AF69-8520-4A84-8AC6-6FA97DA0630A}" destId="{3B55F0AF-FE14-418C-9253-438C7FE6573A}" srcOrd="0" destOrd="0" presId="urn:microsoft.com/office/officeart/2005/8/layout/list1"/>
    <dgm:cxn modelId="{888249A9-53B0-413A-BFDB-4E2E1AC1CDF7}" type="presOf" srcId="{870AB56B-9041-4E79-A862-939C6450F821}" destId="{C7BBC190-87F7-4D38-B4A6-17F7FD71BEE1}" srcOrd="0" destOrd="0" presId="urn:microsoft.com/office/officeart/2005/8/layout/list1"/>
    <dgm:cxn modelId="{4DF2420A-D7DC-4503-AF1D-995B9169188A}" srcId="{870AB56B-9041-4E79-A862-939C6450F821}" destId="{C2A0E8FB-EE28-497D-ABC3-E2C214C10578}" srcOrd="5" destOrd="0" parTransId="{DEDA60CA-355C-4D22-9995-F7603C15B340}" sibTransId="{3ECDD1AA-2189-4317-99D2-AD298CC6E918}"/>
    <dgm:cxn modelId="{CDB4833B-6B8C-4427-8B4F-DA06E0829726}" type="presOf" srcId="{4CB3628F-9AAE-4083-958B-280168143C9D}" destId="{949109BD-8065-41B7-97DA-71C516199F98}" srcOrd="1" destOrd="0" presId="urn:microsoft.com/office/officeart/2005/8/layout/list1"/>
    <dgm:cxn modelId="{5CAF28B0-470C-4B2E-B7F8-9DB682E4EF0F}" type="presOf" srcId="{2E1EAE83-1B94-4EEE-AE14-72B4366C3ED7}" destId="{DC6C9A8E-75C2-4134-8DF4-08CBD4DED833}" srcOrd="0" destOrd="0" presId="urn:microsoft.com/office/officeart/2005/8/layout/list1"/>
    <dgm:cxn modelId="{A1C54FB8-A12E-4ECC-A78E-3E5D229C1842}" type="presOf" srcId="{CF7411F2-023C-40BA-B479-25CDCF07AE97}" destId="{1A6CC411-6C1D-4D8A-BF4A-2880E5F249E9}" srcOrd="1" destOrd="0" presId="urn:microsoft.com/office/officeart/2005/8/layout/list1"/>
    <dgm:cxn modelId="{DDA2EE3A-CDF4-4118-B6F3-E9547BE5154B}" type="presOf" srcId="{C2A0E8FB-EE28-497D-ABC3-E2C214C10578}" destId="{609100CE-64D1-4F5F-970D-07E9A154E2E4}" srcOrd="0" destOrd="0" presId="urn:microsoft.com/office/officeart/2005/8/layout/list1"/>
    <dgm:cxn modelId="{BC4B8C02-6021-4BCB-96FA-69AB2DBC8F43}" type="presOf" srcId="{C2A0E8FB-EE28-497D-ABC3-E2C214C10578}" destId="{1788B8FF-C641-49CC-A604-0AAD72FCC2AF}" srcOrd="1" destOrd="0" presId="urn:microsoft.com/office/officeart/2005/8/layout/list1"/>
    <dgm:cxn modelId="{EBEB0910-215A-48D1-8CED-B90F732D3B81}" type="presOf" srcId="{5369AF69-8520-4A84-8AC6-6FA97DA0630A}" destId="{B5CD3679-9F85-4064-8C6E-AB5496E4E5FC}" srcOrd="1" destOrd="0" presId="urn:microsoft.com/office/officeart/2005/8/layout/list1"/>
    <dgm:cxn modelId="{AF9DB7E5-E7F7-4F29-958D-4699E2042193}" srcId="{870AB56B-9041-4E79-A862-939C6450F821}" destId="{4CB3628F-9AAE-4083-958B-280168143C9D}" srcOrd="4" destOrd="0" parTransId="{C5258560-05BF-439D-B91B-3D75DC5432E4}" sibTransId="{28EC604D-AFB7-4A2A-8DD4-89B4A8CDAB4C}"/>
    <dgm:cxn modelId="{12B3B960-8F12-4525-BE48-6E9EB072E8D9}" type="presOf" srcId="{01C0A76B-41F8-4B0C-A2E3-7088B22C32F7}" destId="{B4BDEFC3-4E8D-4810-8304-15B479B4F225}" srcOrd="1" destOrd="0" presId="urn:microsoft.com/office/officeart/2005/8/layout/list1"/>
    <dgm:cxn modelId="{92C9AF42-877F-49E1-ACA6-E88EEF314255}" srcId="{870AB56B-9041-4E79-A862-939C6450F821}" destId="{2E1EAE83-1B94-4EEE-AE14-72B4366C3ED7}" srcOrd="3" destOrd="0" parTransId="{A6943384-5BE5-4D21-A163-7AFA326225C4}" sibTransId="{5FC35ABD-8BBC-4C89-A88D-06147154A54F}"/>
    <dgm:cxn modelId="{B568F6F6-AB1D-4687-924F-A6475DA43794}" type="presOf" srcId="{CF7411F2-023C-40BA-B479-25CDCF07AE97}" destId="{A2EBDE36-8EC4-4679-8196-5154C50EBEAE}" srcOrd="0" destOrd="0" presId="urn:microsoft.com/office/officeart/2005/8/layout/list1"/>
    <dgm:cxn modelId="{236C3FB5-1463-4C16-B161-11CEF04C1488}" type="presOf" srcId="{01C0A76B-41F8-4B0C-A2E3-7088B22C32F7}" destId="{D881B45E-21D9-4188-BA6F-959C8D193028}" srcOrd="0" destOrd="0" presId="urn:microsoft.com/office/officeart/2005/8/layout/list1"/>
    <dgm:cxn modelId="{99D88A9B-6B26-4830-9B60-A689B1340D67}" type="presOf" srcId="{2E1EAE83-1B94-4EEE-AE14-72B4366C3ED7}" destId="{D31091C8-FC09-4D0F-A493-471A465E7DEC}" srcOrd="1" destOrd="0" presId="urn:microsoft.com/office/officeart/2005/8/layout/list1"/>
    <dgm:cxn modelId="{783F316C-DCB3-4B30-BC27-8347ACF26C75}" srcId="{870AB56B-9041-4E79-A862-939C6450F821}" destId="{CF7411F2-023C-40BA-B479-25CDCF07AE97}" srcOrd="1" destOrd="0" parTransId="{A2D2313B-794B-4073-88BD-0873A91599CF}" sibTransId="{26A209EA-2C67-49FB-AE0E-70B5A216E3CA}"/>
    <dgm:cxn modelId="{60533D05-DC9F-4DF5-843F-AB1150F2B90B}" srcId="{870AB56B-9041-4E79-A862-939C6450F821}" destId="{01C0A76B-41F8-4B0C-A2E3-7088B22C32F7}" srcOrd="2" destOrd="0" parTransId="{1608E922-950D-4520-A9EF-65265E8C4785}" sibTransId="{4AB9571C-AEA2-4A7B-BDBC-547C4D5D6D81}"/>
    <dgm:cxn modelId="{3F5474B7-27FD-4C56-A648-B6F22F8A5DA2}" type="presParOf" srcId="{C7BBC190-87F7-4D38-B4A6-17F7FD71BEE1}" destId="{F99AABD2-08D7-48B8-BFA2-3D78127CC1DE}" srcOrd="0" destOrd="0" presId="urn:microsoft.com/office/officeart/2005/8/layout/list1"/>
    <dgm:cxn modelId="{EA8EFEDE-7870-4416-BE25-9DCC9E8A647E}" type="presParOf" srcId="{F99AABD2-08D7-48B8-BFA2-3D78127CC1DE}" destId="{3B55F0AF-FE14-418C-9253-438C7FE6573A}" srcOrd="0" destOrd="0" presId="urn:microsoft.com/office/officeart/2005/8/layout/list1"/>
    <dgm:cxn modelId="{E4721FBE-DDA6-423C-BB42-AB0407BE91D6}" type="presParOf" srcId="{F99AABD2-08D7-48B8-BFA2-3D78127CC1DE}" destId="{B5CD3679-9F85-4064-8C6E-AB5496E4E5FC}" srcOrd="1" destOrd="0" presId="urn:microsoft.com/office/officeart/2005/8/layout/list1"/>
    <dgm:cxn modelId="{6E366F5F-88E5-4826-A59F-6FCF6F4CE079}" type="presParOf" srcId="{C7BBC190-87F7-4D38-B4A6-17F7FD71BEE1}" destId="{42449188-1FA1-4E52-BCEC-1C1B12942548}" srcOrd="1" destOrd="0" presId="urn:microsoft.com/office/officeart/2005/8/layout/list1"/>
    <dgm:cxn modelId="{40A91F0B-4F21-462D-B203-577950247E9A}" type="presParOf" srcId="{C7BBC190-87F7-4D38-B4A6-17F7FD71BEE1}" destId="{A78D5163-DE7D-4455-8B4D-0F926C805BC0}" srcOrd="2" destOrd="0" presId="urn:microsoft.com/office/officeart/2005/8/layout/list1"/>
    <dgm:cxn modelId="{DA9B564A-CDDE-4D7D-B56C-5A82BBE97FA0}" type="presParOf" srcId="{C7BBC190-87F7-4D38-B4A6-17F7FD71BEE1}" destId="{261D0AFE-DDE5-4E9E-A693-B73773FCF0DE}" srcOrd="3" destOrd="0" presId="urn:microsoft.com/office/officeart/2005/8/layout/list1"/>
    <dgm:cxn modelId="{CD46E0FB-2007-4375-977C-A2CC57396F92}" type="presParOf" srcId="{C7BBC190-87F7-4D38-B4A6-17F7FD71BEE1}" destId="{D4FAC320-3407-48EE-91E0-9DCACCCE229E}" srcOrd="4" destOrd="0" presId="urn:microsoft.com/office/officeart/2005/8/layout/list1"/>
    <dgm:cxn modelId="{F6B0378D-F1D0-459F-ABC8-8832FD6549C9}" type="presParOf" srcId="{D4FAC320-3407-48EE-91E0-9DCACCCE229E}" destId="{A2EBDE36-8EC4-4679-8196-5154C50EBEAE}" srcOrd="0" destOrd="0" presId="urn:microsoft.com/office/officeart/2005/8/layout/list1"/>
    <dgm:cxn modelId="{7C1616C2-7411-4E82-AFE9-E55182A6CF4D}" type="presParOf" srcId="{D4FAC320-3407-48EE-91E0-9DCACCCE229E}" destId="{1A6CC411-6C1D-4D8A-BF4A-2880E5F249E9}" srcOrd="1" destOrd="0" presId="urn:microsoft.com/office/officeart/2005/8/layout/list1"/>
    <dgm:cxn modelId="{F9E18AF2-5A2C-406A-8E6F-230FDD996602}" type="presParOf" srcId="{C7BBC190-87F7-4D38-B4A6-17F7FD71BEE1}" destId="{903EE443-920C-4943-87BD-CDEE95A45399}" srcOrd="5" destOrd="0" presId="urn:microsoft.com/office/officeart/2005/8/layout/list1"/>
    <dgm:cxn modelId="{E9161B82-9268-4F8E-AC9E-0875E53D3550}" type="presParOf" srcId="{C7BBC190-87F7-4D38-B4A6-17F7FD71BEE1}" destId="{67A9F03D-62BA-456E-B495-BF50FE23A322}" srcOrd="6" destOrd="0" presId="urn:microsoft.com/office/officeart/2005/8/layout/list1"/>
    <dgm:cxn modelId="{A5593442-9034-471B-A1C5-D9975BF9A227}" type="presParOf" srcId="{C7BBC190-87F7-4D38-B4A6-17F7FD71BEE1}" destId="{636D0F78-B00B-415E-981E-3D95673B349C}" srcOrd="7" destOrd="0" presId="urn:microsoft.com/office/officeart/2005/8/layout/list1"/>
    <dgm:cxn modelId="{AB8EB5E6-EB14-45E1-BD84-D972E1B26D0E}" type="presParOf" srcId="{C7BBC190-87F7-4D38-B4A6-17F7FD71BEE1}" destId="{DA7B52C9-B1CF-4AD8-9B04-F946F0FAE8AD}" srcOrd="8" destOrd="0" presId="urn:microsoft.com/office/officeart/2005/8/layout/list1"/>
    <dgm:cxn modelId="{D1E1224D-6E9E-4E44-9377-D4D4977771A4}" type="presParOf" srcId="{DA7B52C9-B1CF-4AD8-9B04-F946F0FAE8AD}" destId="{D881B45E-21D9-4188-BA6F-959C8D193028}" srcOrd="0" destOrd="0" presId="urn:microsoft.com/office/officeart/2005/8/layout/list1"/>
    <dgm:cxn modelId="{9C975A6A-E2D2-4198-9375-EECDF820717D}" type="presParOf" srcId="{DA7B52C9-B1CF-4AD8-9B04-F946F0FAE8AD}" destId="{B4BDEFC3-4E8D-4810-8304-15B479B4F225}" srcOrd="1" destOrd="0" presId="urn:microsoft.com/office/officeart/2005/8/layout/list1"/>
    <dgm:cxn modelId="{1B5ABD81-5AE6-4CC8-B38E-9CACEFDAEB5C}" type="presParOf" srcId="{C7BBC190-87F7-4D38-B4A6-17F7FD71BEE1}" destId="{32B65C94-6520-49D1-B453-D2C2B42DAFF3}" srcOrd="9" destOrd="0" presId="urn:microsoft.com/office/officeart/2005/8/layout/list1"/>
    <dgm:cxn modelId="{7FA1E2A0-B91F-4B5D-A279-E1D3B4967766}" type="presParOf" srcId="{C7BBC190-87F7-4D38-B4A6-17F7FD71BEE1}" destId="{60D5D840-868E-464C-B1E4-9C4AD47E6E36}" srcOrd="10" destOrd="0" presId="urn:microsoft.com/office/officeart/2005/8/layout/list1"/>
    <dgm:cxn modelId="{DD8F2399-4C60-423C-89F5-9EE33B34861B}" type="presParOf" srcId="{C7BBC190-87F7-4D38-B4A6-17F7FD71BEE1}" destId="{1160865D-13CB-4142-88B7-3477D6307383}" srcOrd="11" destOrd="0" presId="urn:microsoft.com/office/officeart/2005/8/layout/list1"/>
    <dgm:cxn modelId="{C27875DC-B153-4E69-A773-5DA705E52F88}" type="presParOf" srcId="{C7BBC190-87F7-4D38-B4A6-17F7FD71BEE1}" destId="{993FB2F2-2406-4B11-84E5-2F10F77EEB3B}" srcOrd="12" destOrd="0" presId="urn:microsoft.com/office/officeart/2005/8/layout/list1"/>
    <dgm:cxn modelId="{33468B93-254B-4755-85AC-F83B9E9BC72B}" type="presParOf" srcId="{993FB2F2-2406-4B11-84E5-2F10F77EEB3B}" destId="{DC6C9A8E-75C2-4134-8DF4-08CBD4DED833}" srcOrd="0" destOrd="0" presId="urn:microsoft.com/office/officeart/2005/8/layout/list1"/>
    <dgm:cxn modelId="{56586E6E-0EA8-44D8-9097-0C59E7511FB1}" type="presParOf" srcId="{993FB2F2-2406-4B11-84E5-2F10F77EEB3B}" destId="{D31091C8-FC09-4D0F-A493-471A465E7DEC}" srcOrd="1" destOrd="0" presId="urn:microsoft.com/office/officeart/2005/8/layout/list1"/>
    <dgm:cxn modelId="{A73BCCC7-7A34-4382-B668-F10706969BBE}" type="presParOf" srcId="{C7BBC190-87F7-4D38-B4A6-17F7FD71BEE1}" destId="{0035BE2A-04B1-4D39-A39A-557C9886896A}" srcOrd="13" destOrd="0" presId="urn:microsoft.com/office/officeart/2005/8/layout/list1"/>
    <dgm:cxn modelId="{728E906B-CE55-4811-98DA-F2F6BDE030E0}" type="presParOf" srcId="{C7BBC190-87F7-4D38-B4A6-17F7FD71BEE1}" destId="{DC70D7B6-65BD-4271-A700-31434705ABD7}" srcOrd="14" destOrd="0" presId="urn:microsoft.com/office/officeart/2005/8/layout/list1"/>
    <dgm:cxn modelId="{B1B7D8AB-DC5B-4166-BDFF-29C1E7CCE50A}" type="presParOf" srcId="{C7BBC190-87F7-4D38-B4A6-17F7FD71BEE1}" destId="{3FC9B819-642C-4DC3-9422-CE2BC05599D4}" srcOrd="15" destOrd="0" presId="urn:microsoft.com/office/officeart/2005/8/layout/list1"/>
    <dgm:cxn modelId="{10776EE1-CB04-4220-A30E-F01D96F76C3C}" type="presParOf" srcId="{C7BBC190-87F7-4D38-B4A6-17F7FD71BEE1}" destId="{7A23A90B-A622-4830-8E5A-28BEC32D3B28}" srcOrd="16" destOrd="0" presId="urn:microsoft.com/office/officeart/2005/8/layout/list1"/>
    <dgm:cxn modelId="{5381DB87-6D84-4627-8A47-631899C9FD5A}" type="presParOf" srcId="{7A23A90B-A622-4830-8E5A-28BEC32D3B28}" destId="{6258DF2B-0C0D-49CB-84C3-78F667C60E92}" srcOrd="0" destOrd="0" presId="urn:microsoft.com/office/officeart/2005/8/layout/list1"/>
    <dgm:cxn modelId="{C35F004D-2115-4968-87EA-C7B027F53741}" type="presParOf" srcId="{7A23A90B-A622-4830-8E5A-28BEC32D3B28}" destId="{949109BD-8065-41B7-97DA-71C516199F98}" srcOrd="1" destOrd="0" presId="urn:microsoft.com/office/officeart/2005/8/layout/list1"/>
    <dgm:cxn modelId="{C955A6DB-14D6-44A1-A936-9F8DA3468E52}" type="presParOf" srcId="{C7BBC190-87F7-4D38-B4A6-17F7FD71BEE1}" destId="{F1664989-887D-4AF6-A33B-5993CEF668D1}" srcOrd="17" destOrd="0" presId="urn:microsoft.com/office/officeart/2005/8/layout/list1"/>
    <dgm:cxn modelId="{0F3819E7-19AA-4976-A140-5B0097E905C2}" type="presParOf" srcId="{C7BBC190-87F7-4D38-B4A6-17F7FD71BEE1}" destId="{9F2ACB36-951A-4276-B5A3-56ADC3910DE7}" srcOrd="18" destOrd="0" presId="urn:microsoft.com/office/officeart/2005/8/layout/list1"/>
    <dgm:cxn modelId="{FCD08DB6-BCE4-4C99-9739-66E1EFA0B68E}" type="presParOf" srcId="{C7BBC190-87F7-4D38-B4A6-17F7FD71BEE1}" destId="{E660B825-20F1-481B-BFE7-7D18DE7F32A0}" srcOrd="19" destOrd="0" presId="urn:microsoft.com/office/officeart/2005/8/layout/list1"/>
    <dgm:cxn modelId="{B499F420-A067-4914-88F4-0DCE96067E42}" type="presParOf" srcId="{C7BBC190-87F7-4D38-B4A6-17F7FD71BEE1}" destId="{5C3D1269-037F-413F-833E-FBCA28FFDA52}" srcOrd="20" destOrd="0" presId="urn:microsoft.com/office/officeart/2005/8/layout/list1"/>
    <dgm:cxn modelId="{89473E9D-BE7D-4CA7-B5CA-79B43B8D13EF}" type="presParOf" srcId="{5C3D1269-037F-413F-833E-FBCA28FFDA52}" destId="{609100CE-64D1-4F5F-970D-07E9A154E2E4}" srcOrd="0" destOrd="0" presId="urn:microsoft.com/office/officeart/2005/8/layout/list1"/>
    <dgm:cxn modelId="{16B1BB5B-2D89-4064-919B-8DE4A5DC2E95}" type="presParOf" srcId="{5C3D1269-037F-413F-833E-FBCA28FFDA52}" destId="{1788B8FF-C641-49CC-A604-0AAD72FCC2AF}" srcOrd="1" destOrd="0" presId="urn:microsoft.com/office/officeart/2005/8/layout/list1"/>
    <dgm:cxn modelId="{17BC81CB-7D1D-41A5-8C39-84629790E788}" type="presParOf" srcId="{C7BBC190-87F7-4D38-B4A6-17F7FD71BEE1}" destId="{3E25C3CD-8939-4139-B380-0D0B7D12A75B}" srcOrd="21" destOrd="0" presId="urn:microsoft.com/office/officeart/2005/8/layout/list1"/>
    <dgm:cxn modelId="{1C94AD40-F4DC-411E-9650-7750A36C5008}" type="presParOf" srcId="{C7BBC190-87F7-4D38-B4A6-17F7FD71BEE1}" destId="{FA1E0693-E1C0-47D2-AF1B-892B4BD50777}" srcOrd="2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170138" cy="479539"/>
          </a:xfrm>
          <a:prstGeom prst="rect">
            <a:avLst/>
          </a:prstGeom>
        </p:spPr>
        <p:txBody>
          <a:bodyPr vert="horz" lIns="90913" tIns="45457" rIns="90913" bIns="45457" rtlCol="0"/>
          <a:lstStyle>
            <a:lvl1pPr algn="l">
              <a:defRPr sz="11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4143427" y="1"/>
            <a:ext cx="3170138" cy="479539"/>
          </a:xfrm>
          <a:prstGeom prst="rect">
            <a:avLst/>
          </a:prstGeom>
        </p:spPr>
        <p:txBody>
          <a:bodyPr vert="horz" lIns="90913" tIns="45457" rIns="90913" bIns="45457" rtlCol="0"/>
          <a:lstStyle>
            <a:lvl1pPr algn="r">
              <a:defRPr sz="1100"/>
            </a:lvl1pPr>
          </a:lstStyle>
          <a:p>
            <a:fld id="{B4AD245C-091B-44E2-BFB0-BD94217887F7}" type="datetimeFigureOut">
              <a:rPr lang="en-US" smtClean="0">
                <a:latin typeface="Arial" panose="020B0604020202020204" pitchFamily="34" charset="0"/>
              </a:rPr>
              <a:t>8/4/2016</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4" y="9120173"/>
            <a:ext cx="3170138" cy="479539"/>
          </a:xfrm>
          <a:prstGeom prst="rect">
            <a:avLst/>
          </a:prstGeom>
        </p:spPr>
        <p:txBody>
          <a:bodyPr vert="horz" lIns="90913" tIns="45457" rIns="90913" bIns="45457"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4143427" y="9120173"/>
            <a:ext cx="3170138" cy="479539"/>
          </a:xfrm>
          <a:prstGeom prst="rect">
            <a:avLst/>
          </a:prstGeom>
        </p:spPr>
        <p:txBody>
          <a:bodyPr vert="horz" lIns="90913" tIns="45457" rIns="90913" bIns="45457" rtlCol="0" anchor="b"/>
          <a:lstStyle>
            <a:lvl1pPr algn="r">
              <a:defRPr sz="1100"/>
            </a:lvl1pPr>
          </a:lstStyle>
          <a:p>
            <a:fld id="{9A913F39-CFF6-40F1-84D1-700840B41EA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8478" tIns="49238" rIns="98478" bIns="49238"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4143589" y="1"/>
            <a:ext cx="3169920" cy="480060"/>
          </a:xfrm>
          <a:prstGeom prst="rect">
            <a:avLst/>
          </a:prstGeom>
        </p:spPr>
        <p:txBody>
          <a:bodyPr vert="horz" lIns="98478" tIns="49238" rIns="98478" bIns="49238" rtlCol="0"/>
          <a:lstStyle>
            <a:lvl1pPr algn="r">
              <a:defRPr sz="1200">
                <a:latin typeface="Arial" panose="020B0604020202020204" pitchFamily="34" charset="0"/>
              </a:defRPr>
            </a:lvl1pPr>
          </a:lstStyle>
          <a:p>
            <a:fld id="{0BA5BBE4-AEA3-489A-A28E-0C2FAF2506E3}" type="datetimeFigureOut">
              <a:rPr lang="en-US" smtClean="0"/>
              <a:pPr/>
              <a:t>8/4/2016</a:t>
            </a:fld>
            <a:endParaRPr lang="en-US" dirty="0"/>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8478" tIns="49238" rIns="98478" bIns="49238" rtlCol="0" anchor="ctr"/>
          <a:lstStyle/>
          <a:p>
            <a:endParaRPr lang="en-GB"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8478" tIns="49238" rIns="98478" bIns="4923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8478" tIns="49238" rIns="98478" bIns="49238"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143589" y="9119475"/>
            <a:ext cx="3169920" cy="480060"/>
          </a:xfrm>
          <a:prstGeom prst="rect">
            <a:avLst/>
          </a:prstGeom>
        </p:spPr>
        <p:txBody>
          <a:bodyPr vert="horz" lIns="98478" tIns="49238" rIns="98478" bIns="49238" rtlCol="0" anchor="b"/>
          <a:lstStyle>
            <a:lvl1pPr algn="r">
              <a:defRPr sz="1200">
                <a:latin typeface="Arial" panose="020B060402020202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The </a:t>
            </a:r>
            <a:r>
              <a:rPr lang="en-US" b="1" dirty="0" smtClean="0">
                <a:effectLst/>
              </a:rPr>
              <a:t>Ponte di Rialto (Rialto Bridge</a:t>
            </a:r>
            <a:r>
              <a:rPr lang="en-US" b="0" dirty="0" smtClean="0">
                <a:effectLst/>
              </a:rPr>
              <a:t>) in Venice,</a:t>
            </a:r>
            <a:r>
              <a:rPr lang="en-US" b="0" baseline="0" dirty="0" smtClean="0">
                <a:effectLst/>
              </a:rPr>
              <a:t> Italy </a:t>
            </a:r>
            <a:r>
              <a:rPr lang="en-US" b="0" dirty="0" smtClean="0">
                <a:effectLst/>
              </a:rPr>
              <a:t>was</a:t>
            </a:r>
            <a:r>
              <a:rPr lang="en-US" b="0" baseline="0" dirty="0" smtClean="0">
                <a:effectLst/>
              </a:rPr>
              <a:t> completed in 1591, after just </a:t>
            </a:r>
            <a:r>
              <a:rPr lang="en-US" dirty="0" smtClean="0">
                <a:effectLst/>
              </a:rPr>
              <a:t>three years of</a:t>
            </a:r>
            <a:r>
              <a:rPr lang="en-US" baseline="0" dirty="0" smtClean="0">
                <a:effectLst/>
              </a:rPr>
              <a:t> construction</a:t>
            </a:r>
            <a:r>
              <a:rPr lang="en-US" dirty="0" smtClean="0">
                <a:effectLst/>
              </a:rPr>
              <a:t>.  Because of the instability of the land on which it is constructed, the bridge is built on top of 12,000 wooden pilings that still support the bridge more than 400 years later. The architect, Antonio da Ponte ("Anthony of the Bridge," appropriately enough), competed against such eminent designers as Michelangelo for the contract.</a:t>
            </a:r>
          </a:p>
          <a:p>
            <a:endParaRPr lang="en-US" dirty="0" smtClean="0">
              <a:effectLst/>
            </a:endParaRPr>
          </a:p>
          <a:p>
            <a:r>
              <a:rPr lang="en-US" dirty="0" smtClean="0">
                <a:effectLst/>
              </a:rPr>
              <a:t>Although it shouldn’t take anywhere close to three years, building a PE firm, to those who have never done it before, can seem a bit like building a bridge – complex and logistically</a:t>
            </a:r>
            <a:r>
              <a:rPr lang="en-US" baseline="0" dirty="0" smtClean="0">
                <a:effectLst/>
              </a:rPr>
              <a:t> challenging. However, it doesn’t have to be if you understand the “whys” behind what needs to be done.</a:t>
            </a:r>
            <a:endParaRPr lang="en-US" dirty="0" smtClean="0">
              <a:effectLst/>
            </a:endParaRPr>
          </a:p>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a:t>
            </a:fld>
            <a:endParaRPr lang="en-US" dirty="0"/>
          </a:p>
        </p:txBody>
      </p:sp>
    </p:spTree>
    <p:extLst>
      <p:ext uri="{BB962C8B-B14F-4D97-AF65-F5344CB8AC3E}">
        <p14:creationId xmlns:p14="http://schemas.microsoft.com/office/powerpoint/2010/main" val="3797836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Why use an LP for the GP?</a:t>
            </a:r>
            <a:r>
              <a:rPr lang="en-US" baseline="0" dirty="0" smtClean="0"/>
              <a:t> Tax efficiency, potential state tax issues with an LLC (character of income, etc.) and potential qualified shareholder issues with S Corps.</a:t>
            </a:r>
          </a:p>
        </p:txBody>
      </p:sp>
      <p:sp>
        <p:nvSpPr>
          <p:cNvPr id="4" name="Slide Number Placeholder 3"/>
          <p:cNvSpPr>
            <a:spLocks noGrp="1"/>
          </p:cNvSpPr>
          <p:nvPr>
            <p:ph type="sldNum" sz="quarter" idx="10"/>
          </p:nvPr>
        </p:nvSpPr>
        <p:spPr/>
        <p:txBody>
          <a:bodyPr/>
          <a:lstStyle/>
          <a:p>
            <a:fld id="{C0F4A2C8-6C88-4E71-83EE-698B9D4FE22F}" type="slidenum">
              <a:rPr lang="en-US" smtClean="0"/>
              <a:pPr/>
              <a:t>21</a:t>
            </a:fld>
            <a:endParaRPr lang="en-US" dirty="0"/>
          </a:p>
        </p:txBody>
      </p:sp>
    </p:spTree>
    <p:extLst>
      <p:ext uri="{BB962C8B-B14F-4D97-AF65-F5344CB8AC3E}">
        <p14:creationId xmlns:p14="http://schemas.microsoft.com/office/powerpoint/2010/main" val="3143547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The GP of the GP is normally an LLC or S Corporation because normally only the founders (and very senior partners of the firm) own an interest in this entity and the entity typically receives little or no economics. This is also the entity that allows the founders/senior partners to control the entire fund structure.</a:t>
            </a:r>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22</a:t>
            </a:fld>
            <a:endParaRPr lang="en-US" dirty="0"/>
          </a:p>
        </p:txBody>
      </p:sp>
    </p:spTree>
    <p:extLst>
      <p:ext uri="{BB962C8B-B14F-4D97-AF65-F5344CB8AC3E}">
        <p14:creationId xmlns:p14="http://schemas.microsoft.com/office/powerpoint/2010/main" val="3321952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1.</a:t>
            </a:r>
            <a:r>
              <a:rPr lang="en-US" baseline="0" dirty="0" smtClean="0"/>
              <a:t> The management company could be an LP but then you’d need another entity to be the GP</a:t>
            </a:r>
          </a:p>
          <a:p>
            <a:pPr marL="171450" indent="-171450">
              <a:buFont typeface="Arial" panose="020B0604020202020204" pitchFamily="34" charset="0"/>
              <a:buChar char="•"/>
            </a:pPr>
            <a:r>
              <a:rPr lang="en-US" baseline="0" dirty="0" smtClean="0"/>
              <a:t>2. An LP for the management company might give you a better SE tax result for the portion of profits beyond what the founders tax out as guaranteed payments</a:t>
            </a:r>
          </a:p>
          <a:p>
            <a:pPr marL="171450" indent="-171450">
              <a:buFont typeface="Arial" panose="020B0604020202020204" pitchFamily="34" charset="0"/>
              <a:buChar char="•"/>
            </a:pPr>
            <a:r>
              <a:rPr lang="en-US" baseline="0" dirty="0" smtClean="0"/>
              <a:t>3. If the management company is an LP or an LLC taxed as a partnership, the owner(s) of the entity can’t be employees (at least not without holding their interests through another vehicle – such as having the management company LP owned by a GP and one or more LPs that are S corporations.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23</a:t>
            </a:fld>
            <a:endParaRPr lang="en-US" dirty="0"/>
          </a:p>
        </p:txBody>
      </p:sp>
    </p:spTree>
    <p:extLst>
      <p:ext uri="{BB962C8B-B14F-4D97-AF65-F5344CB8AC3E}">
        <p14:creationId xmlns:p14="http://schemas.microsoft.com/office/powerpoint/2010/main" val="199146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indent="-171450">
              <a:buFont typeface="Arial" panose="020B0604020202020204" pitchFamily="34" charset="0"/>
              <a:buChar char="•"/>
            </a:pPr>
            <a:r>
              <a:rPr lang="en-US" dirty="0" smtClean="0"/>
              <a:t>What is co-investment or co-invest as used in connection with Internal LPs (i.e., those that work for the PE firm)?</a:t>
            </a:r>
          </a:p>
          <a:p>
            <a:pPr marL="628650" lvl="1" indent="-171450">
              <a:buFont typeface="Arial" panose="020B0604020202020204" pitchFamily="34" charset="0"/>
              <a:buChar char="•"/>
            </a:pPr>
            <a:r>
              <a:rPr lang="en-US" dirty="0" smtClean="0"/>
              <a:t>It</a:t>
            </a:r>
            <a:r>
              <a:rPr lang="en-US" baseline="0" dirty="0" smtClean="0"/>
              <a:t> is the portion of the fund’s capital that comes from the internal team – i.e., “how much skin they have in the game.”</a:t>
            </a:r>
          </a:p>
          <a:p>
            <a:pPr marL="628650" lvl="1" indent="-171450">
              <a:buFont typeface="Arial" panose="020B0604020202020204" pitchFamily="34" charset="0"/>
              <a:buChar char="•"/>
            </a:pPr>
            <a:r>
              <a:rPr lang="en-US" baseline="0" dirty="0" smtClean="0"/>
              <a:t>Depending on the size of the fund (with larger, multi-billion dollar funds having a smaller percentage) the LPs like to see the GP members invest at least 1 – 5% of the fund’s overall capital so that they’re focused as they chase deals and decide when to exit on their own money as well as the LPs?</a:t>
            </a:r>
          </a:p>
          <a:p>
            <a:pPr marL="628650" lvl="1" indent="-171450">
              <a:buFont typeface="Arial" panose="020B0604020202020204" pitchFamily="34" charset="0"/>
              <a:buChar char="•"/>
            </a:pPr>
            <a:r>
              <a:rPr lang="en-US" baseline="0" dirty="0" smtClean="0"/>
              <a:t>Sometimes the exact percentage is less important than portion of the founders’ or senior deal professionals’ net worth is tied up in the fund. </a:t>
            </a:r>
            <a:endParaRPr lang="en-US" dirty="0" smtClean="0"/>
          </a:p>
          <a:p>
            <a:pPr marL="171450" indent="-171450">
              <a:buFont typeface="Arial" panose="020B0604020202020204" pitchFamily="34" charset="0"/>
              <a:buChar char="•"/>
            </a:pPr>
            <a:r>
              <a:rPr lang="en-US" dirty="0" smtClean="0"/>
              <a:t>This basic structure requires</a:t>
            </a:r>
            <a:r>
              <a:rPr lang="en-US" baseline="0" dirty="0" smtClean="0"/>
              <a:t> six entities, can you get by with less?</a:t>
            </a:r>
          </a:p>
          <a:p>
            <a:pPr marL="171450" indent="-171450">
              <a:buFont typeface="Arial" panose="020B0604020202020204" pitchFamily="34" charset="0"/>
              <a:buChar char="•"/>
            </a:pPr>
            <a:r>
              <a:rPr lang="en-US" baseline="0" dirty="0" smtClean="0"/>
              <a:t>Sure, it might not be the most tax efficient (especially from a state perspective, but also from a federal perspective if the carry taxation rules are changed) and it also might be less helpful from a legal liability perspective (since the GP of the fund has unlimited liability if something goes wrong at the Fund level) but you could do everything with two entities – the Fund and the GP (that could be an LLC) or even one entity (with an LLC for the Fund if you don’t carry about unrelated business income, effectively connected income and the investors are okay investing into an operating entity (with employee risk, etc.).</a:t>
            </a:r>
          </a:p>
          <a:p>
            <a:pPr marL="171450" indent="-171450">
              <a:buFont typeface="Arial" panose="020B0604020202020204" pitchFamily="34" charset="0"/>
              <a:buChar char="•"/>
            </a:pPr>
            <a:r>
              <a:rPr lang="en-US" baseline="0" dirty="0" smtClean="0"/>
              <a:t>With two entities, the GP would receive the carry and would be the vehicle through which the internal personnel, including the founders, would invest their co-invest. The GP would also serve as the management company so it would employee any non-partners involved with the business.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24</a:t>
            </a:fld>
            <a:endParaRPr lang="en-US" dirty="0"/>
          </a:p>
        </p:txBody>
      </p:sp>
    </p:spTree>
    <p:extLst>
      <p:ext uri="{BB962C8B-B14F-4D97-AF65-F5344CB8AC3E}">
        <p14:creationId xmlns:p14="http://schemas.microsoft.com/office/powerpoint/2010/main" val="3379936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25</a:t>
            </a:fld>
            <a:endParaRPr lang="en-US" dirty="0"/>
          </a:p>
        </p:txBody>
      </p:sp>
    </p:spTree>
    <p:extLst>
      <p:ext uri="{BB962C8B-B14F-4D97-AF65-F5344CB8AC3E}">
        <p14:creationId xmlns:p14="http://schemas.microsoft.com/office/powerpoint/2010/main" val="1121712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panose="020B0604020202020204" pitchFamily="34" charset="0"/>
              <a:buAutoNum type="arabicPeriod"/>
            </a:pPr>
            <a:r>
              <a:rPr lang="en-US" dirty="0" smtClean="0"/>
              <a:t>Some funds pay the management fees to the GP and the GP pays</a:t>
            </a:r>
            <a:r>
              <a:rPr lang="en-US" baseline="0" dirty="0" smtClean="0"/>
              <a:t> the fees to the management company. More straightforward, of course, to have the GP contract with the management company to have it manage the fund and for the management company to receive the fees directly. </a:t>
            </a:r>
          </a:p>
          <a:p>
            <a:pPr marL="228600" indent="-228600">
              <a:buFont typeface="Arial" panose="020B0604020202020204" pitchFamily="34" charset="0"/>
              <a:buAutoNum type="arabicPeriod"/>
            </a:pPr>
            <a:r>
              <a:rPr lang="en-US" baseline="0" dirty="0" smtClean="0"/>
              <a:t>Interest at the fund level typically only comes from capital call lines of credit. Other debt is normally incurred below the fund, at the portfolio company level or within the ownership structure between the fund and the portfolio company.</a:t>
            </a:r>
          </a:p>
          <a:p>
            <a:pPr marL="228600" indent="-228600">
              <a:buFont typeface="Arial" panose="020B0604020202020204" pitchFamily="34" charset="0"/>
              <a:buAutoNum type="arabicPeriod"/>
            </a:pPr>
            <a:r>
              <a:rPr lang="en-US" baseline="0" dirty="0" smtClean="0"/>
              <a:t>Management fees are normally paid twice or four times per year, in advance, in January and July or at the start of each quarter</a:t>
            </a:r>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26</a:t>
            </a:fld>
            <a:endParaRPr lang="en-US" dirty="0"/>
          </a:p>
        </p:txBody>
      </p:sp>
    </p:spTree>
    <p:extLst>
      <p:ext uri="{BB962C8B-B14F-4D97-AF65-F5344CB8AC3E}">
        <p14:creationId xmlns:p14="http://schemas.microsoft.com/office/powerpoint/2010/main" val="468148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27</a:t>
            </a:fld>
            <a:endParaRPr lang="en-US" dirty="0"/>
          </a:p>
        </p:txBody>
      </p:sp>
    </p:spTree>
    <p:extLst>
      <p:ext uri="{BB962C8B-B14F-4D97-AF65-F5344CB8AC3E}">
        <p14:creationId xmlns:p14="http://schemas.microsoft.com/office/powerpoint/2010/main" val="1360202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28</a:t>
            </a:fld>
            <a:endParaRPr lang="en-US" dirty="0"/>
          </a:p>
        </p:txBody>
      </p:sp>
    </p:spTree>
    <p:extLst>
      <p:ext uri="{BB962C8B-B14F-4D97-AF65-F5344CB8AC3E}">
        <p14:creationId xmlns:p14="http://schemas.microsoft.com/office/powerpoint/2010/main" val="1204414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panose="020B0604020202020204" pitchFamily="34" charset="0"/>
              <a:buAutoNum type="arabicPeriod"/>
            </a:pPr>
            <a:r>
              <a:rPr lang="en-US" baseline="0" dirty="0" smtClean="0"/>
              <a:t>The outside, third-party LPs will normally receive a return of all expenses, including management fees – either pro rata by deal or for the whole fund.</a:t>
            </a:r>
          </a:p>
          <a:p>
            <a:pPr marL="228600" indent="-228600">
              <a:buFont typeface="Arial" panose="020B0604020202020204" pitchFamily="34" charset="0"/>
              <a:buAutoNum type="arabicPeriod"/>
            </a:pPr>
            <a:r>
              <a:rPr lang="en-US" baseline="0" dirty="0" smtClean="0"/>
              <a:t>Internal LPs normally aren’t charged any management fees but typically are charged other expenses and will receive an allocation of proceeds to recover those at the same time as outside LPs - to the extent of the internal LPs’ co-investment.</a:t>
            </a:r>
          </a:p>
          <a:p>
            <a:pPr marL="228600" indent="-228600">
              <a:buFont typeface="Arial" panose="020B0604020202020204" pitchFamily="34" charset="0"/>
              <a:buAutoNum type="arabicPeriod"/>
            </a:pPr>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29</a:t>
            </a:fld>
            <a:endParaRPr lang="en-US" dirty="0"/>
          </a:p>
        </p:txBody>
      </p:sp>
    </p:spTree>
    <p:extLst>
      <p:ext uri="{BB962C8B-B14F-4D97-AF65-F5344CB8AC3E}">
        <p14:creationId xmlns:p14="http://schemas.microsoft.com/office/powerpoint/2010/main" val="4235384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panose="020B0604020202020204" pitchFamily="34" charset="0"/>
              <a:buAutoNum type="arabicPeriod"/>
            </a:pPr>
            <a:r>
              <a:rPr lang="en-US" baseline="0" dirty="0" smtClean="0"/>
              <a:t>The 8% (or other agreed upon pref) is calculated like interest on the capital contributions, as if the fund had borrowed the capital calls from the LPs as loans. </a:t>
            </a:r>
          </a:p>
          <a:p>
            <a:pPr marL="228600" indent="-228600">
              <a:buFont typeface="Arial" panose="020B0604020202020204" pitchFamily="34" charset="0"/>
              <a:buAutoNum type="arabicPeriod"/>
            </a:pPr>
            <a:r>
              <a:rPr lang="en-US" baseline="0" dirty="0" smtClean="0"/>
              <a:t>However, the payment of pref isn’t treated as interest but instead is an allocation of gain from the applicable deal exit.</a:t>
            </a:r>
          </a:p>
          <a:p>
            <a:pPr marL="228600" indent="-228600">
              <a:buFont typeface="Arial" panose="020B0604020202020204" pitchFamily="34" charset="0"/>
              <a:buAutoNum type="arabicPeriod"/>
            </a:pPr>
            <a:r>
              <a:rPr lang="en-US" baseline="0" dirty="0" smtClean="0"/>
              <a:t>The internal co-investment may not receive a preference distribution. </a:t>
            </a:r>
          </a:p>
          <a:p>
            <a:pPr marL="228600" indent="-228600">
              <a:buFont typeface="Arial" panose="020B0604020202020204" pitchFamily="34" charset="0"/>
              <a:buAutoNum type="arabicPeriod"/>
            </a:pPr>
            <a:r>
              <a:rPr lang="en-US" baseline="0" dirty="0" smtClean="0"/>
              <a:t>The existence of the preference return is why funds don’t call capital before they need it – they don’t want to start the preference return clock ticking on the before funds before it is necessary.</a:t>
            </a:r>
          </a:p>
          <a:p>
            <a:pPr marL="228600" indent="-228600">
              <a:buFont typeface="Arial" panose="020B0604020202020204" pitchFamily="34" charset="0"/>
              <a:buAutoNum type="arabicPeriod"/>
            </a:pPr>
            <a:r>
              <a:rPr lang="en-US" baseline="0" dirty="0" smtClean="0"/>
              <a:t>The pref also explains one reason that PE firms like to fund investments and expenses with capital call lines of credit – the pref doesn’t start until capital is called from LPs. Thus, having the fund draw down on a capital call facility minimizes the amount of pref that’s due to the LPs before carry can be paid.</a:t>
            </a:r>
          </a:p>
          <a:p>
            <a:pPr marL="228600" indent="-228600">
              <a:buFont typeface="Arial" panose="020B0604020202020204" pitchFamily="34" charset="0"/>
              <a:buAutoNum type="arabicPeriod"/>
            </a:pPr>
            <a:r>
              <a:rPr lang="en-US" baseline="0" dirty="0" smtClean="0"/>
              <a:t>Another reason that capital call facilities have been increasingly popular since the 2008/09 economic downturn is that they can smooth out LPs need to keep significant amounts of cash in very short term investments (since most funds provide for a 10-day window in which to fund a capital call once it is issued). With a credit line, the fund will presumably call capital less frequently and more predictably. </a:t>
            </a:r>
          </a:p>
          <a:p>
            <a:pPr marL="228600" indent="-228600">
              <a:buFont typeface="Arial" panose="020B0604020202020204" pitchFamily="34" charset="0"/>
              <a:buAutoNum type="arabicPeriod"/>
            </a:pPr>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30</a:t>
            </a:fld>
            <a:endParaRPr lang="en-US" dirty="0"/>
          </a:p>
        </p:txBody>
      </p:sp>
    </p:spTree>
    <p:extLst>
      <p:ext uri="{BB962C8B-B14F-4D97-AF65-F5344CB8AC3E}">
        <p14:creationId xmlns:p14="http://schemas.microsoft.com/office/powerpoint/2010/main" val="290901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GB" smtClean="0"/>
              <a:pPr/>
              <a:t>2</a:t>
            </a:fld>
            <a:endParaRPr lang="en-GB" dirty="0"/>
          </a:p>
        </p:txBody>
      </p:sp>
    </p:spTree>
    <p:extLst>
      <p:ext uri="{BB962C8B-B14F-4D97-AF65-F5344CB8AC3E}">
        <p14:creationId xmlns:p14="http://schemas.microsoft.com/office/powerpoint/2010/main" val="2812212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panose="020B0604020202020204" pitchFamily="34" charset="0"/>
              <a:buAutoNum type="arabicPeriod"/>
            </a:pPr>
            <a:r>
              <a:rPr lang="en-US" dirty="0" smtClean="0"/>
              <a:t>Once a</a:t>
            </a:r>
            <a:r>
              <a:rPr lang="en-US" baseline="0" dirty="0" smtClean="0"/>
              <a:t> fund “gets into carry” (i.e., has paid back investors for their capital contributions and the preference return), the remaining gain is typically split 20% to the GP and 80% to the LPs – sometimes with a “catch-up” provision for the GP so that if the gain is large enough, it receives carry as if there was no preference distribution (i.e., carry is paid on the pref – by paying, for example, 80% of additional proceeds to the GP until cumulatively, it has received 20% of total gain; then the split flips back to 20% to the GP and 80% to the LPs).</a:t>
            </a:r>
          </a:p>
          <a:p>
            <a:pPr marL="228600" indent="-228600">
              <a:buFont typeface="Arial" panose="020B0604020202020204" pitchFamily="34" charset="0"/>
              <a:buAutoNum type="arabicPeriod"/>
            </a:pPr>
            <a:r>
              <a:rPr lang="en-US" baseline="0" dirty="0" smtClean="0"/>
              <a:t>The terms “carry” and “promote” (compared to incentive fee allocation in the hedge fund world) are generally used interchangeably and mean the same thing – a share of the profits. The GP is being “carried” for a portion of the investment (i.e., its members get more gain allocation than their share of capital invested in the deals) and it is the one who “promoted” the deal or the fund (so it gets a share of the profits for its efforts – which is why it is a bit difficult to argue too hard that the carry/promote isn’t compensation). </a:t>
            </a:r>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31</a:t>
            </a:fld>
            <a:endParaRPr lang="en-US" dirty="0"/>
          </a:p>
        </p:txBody>
      </p:sp>
    </p:spTree>
    <p:extLst>
      <p:ext uri="{BB962C8B-B14F-4D97-AF65-F5344CB8AC3E}">
        <p14:creationId xmlns:p14="http://schemas.microsoft.com/office/powerpoint/2010/main" val="3771765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Dead</a:t>
            </a:r>
            <a:r>
              <a:rPr lang="en-US" baseline="0" dirty="0" smtClean="0"/>
              <a:t> deal costs are remaining costs (basis and/or related expenses) from deals that have been fully exited where the total cost hasn’t been previously returned to the LPs</a:t>
            </a:r>
          </a:p>
          <a:p>
            <a:pPr marL="171450" indent="-171450">
              <a:buFont typeface="Arial" panose="020B0604020202020204" pitchFamily="34" charset="0"/>
              <a:buChar char="•"/>
            </a:pPr>
            <a:r>
              <a:rPr lang="en-US" baseline="0" dirty="0" smtClean="0"/>
              <a:t>Once preference and basis has been returned on all deals in a fund, some funds provide a catch up allocation that gives up to 80% - $100% of the next dollar of distribution to the GP until inception to date, the GP has received 20% of cumulative profits and the LPs have received 80%. At that point, the allocation normally switches back to 20% to the GP and 80% to the LPs. </a:t>
            </a:r>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32</a:t>
            </a:fld>
            <a:endParaRPr lang="en-US" dirty="0"/>
          </a:p>
        </p:txBody>
      </p:sp>
    </p:spTree>
    <p:extLst>
      <p:ext uri="{BB962C8B-B14F-4D97-AF65-F5344CB8AC3E}">
        <p14:creationId xmlns:p14="http://schemas.microsoft.com/office/powerpoint/2010/main" val="4103944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GB" smtClean="0"/>
              <a:pPr/>
              <a:t>33</a:t>
            </a:fld>
            <a:endParaRPr lang="en-GB" dirty="0"/>
          </a:p>
        </p:txBody>
      </p:sp>
    </p:spTree>
    <p:extLst>
      <p:ext uri="{BB962C8B-B14F-4D97-AF65-F5344CB8AC3E}">
        <p14:creationId xmlns:p14="http://schemas.microsoft.com/office/powerpoint/2010/main" val="3433774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3</a:t>
            </a:fld>
            <a:endParaRPr lang="en-US" dirty="0"/>
          </a:p>
        </p:txBody>
      </p:sp>
    </p:spTree>
    <p:extLst>
      <p:ext uri="{BB962C8B-B14F-4D97-AF65-F5344CB8AC3E}">
        <p14:creationId xmlns:p14="http://schemas.microsoft.com/office/powerpoint/2010/main" val="394709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8</a:t>
            </a:fld>
            <a:endParaRPr lang="en-US" dirty="0"/>
          </a:p>
        </p:txBody>
      </p:sp>
    </p:spTree>
    <p:extLst>
      <p:ext uri="{BB962C8B-B14F-4D97-AF65-F5344CB8AC3E}">
        <p14:creationId xmlns:p14="http://schemas.microsoft.com/office/powerpoint/2010/main" val="1085856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GB" smtClean="0"/>
              <a:pPr/>
              <a:t>16</a:t>
            </a:fld>
            <a:endParaRPr lang="en-GB" dirty="0"/>
          </a:p>
        </p:txBody>
      </p:sp>
    </p:spTree>
    <p:extLst>
      <p:ext uri="{BB962C8B-B14F-4D97-AF65-F5344CB8AC3E}">
        <p14:creationId xmlns:p14="http://schemas.microsoft.com/office/powerpoint/2010/main" val="1955628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17</a:t>
            </a:fld>
            <a:endParaRPr lang="en-US" dirty="0"/>
          </a:p>
        </p:txBody>
      </p:sp>
    </p:spTree>
    <p:extLst>
      <p:ext uri="{BB962C8B-B14F-4D97-AF65-F5344CB8AC3E}">
        <p14:creationId xmlns:p14="http://schemas.microsoft.com/office/powerpoint/2010/main" val="670953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1. Why use an LP? – Tax efficiency.</a:t>
            </a:r>
          </a:p>
          <a:p>
            <a:r>
              <a:rPr lang="en-US" dirty="0" smtClean="0"/>
              <a:t>2. Limited</a:t>
            </a:r>
            <a:r>
              <a:rPr lang="en-US" baseline="0" dirty="0" smtClean="0"/>
              <a:t> life – it’s common for a PE fund to have a 10 year life, with two one year extensions allowed at GP’s discretion. Depending on investment thesis, funds might have a shorter life (5 – 7 years) but normally not longer (although some firms have recently started testing the LPs’ interest in 15 – 20 year funds.</a:t>
            </a:r>
          </a:p>
          <a:p>
            <a:r>
              <a:rPr lang="en-US" baseline="0" dirty="0" smtClean="0"/>
              <a:t>3. Normally allocations (beyond the carry waterfall) are a straight pro rata allocation to each LP based on relative capital contributions. Funds that allow LPs to opt out on certain or all deals will have special allocations on each deal.</a:t>
            </a:r>
          </a:p>
          <a:p>
            <a:r>
              <a:rPr lang="en-US" baseline="0" dirty="0" smtClean="0"/>
              <a:t>3. Unlike a hedge fund or mutual fund, PE funds don’t call all of the capital commitments up front so they effective start with zero assets until the first investment is made.</a:t>
            </a:r>
          </a:p>
          <a:p>
            <a:r>
              <a:rPr lang="en-US" baseline="0" dirty="0" smtClean="0"/>
              <a:t>4. During the fundraising period, the fund may have a “first close” at which point it may call funds (pro rata based on existing commitments) to make a first investment. If there are additional closes during the fundraising period, which there typically will be, new investors come in as if they had been there from day one (and thus normally owe interest to original investors for “fronting” their share of the early deals). </a:t>
            </a:r>
          </a:p>
          <a:p>
            <a:r>
              <a:rPr lang="en-US" baseline="0" dirty="0" smtClean="0"/>
              <a:t>5. Once the fundraising (or commitment) period is closed, no new investors can come in except by receiving a transfer of interest from an existing investor.</a:t>
            </a:r>
          </a:p>
          <a:p>
            <a:r>
              <a:rPr lang="en-US" baseline="0" dirty="0" smtClean="0"/>
              <a:t>6. The commitment or investment period is the portion of the fund’s life during which the fund can call commitments from the LPs to make new investments and to pay expenses. Once this period closes (i.e., you entire what is referred to on the slide as the manage or harvest period), funds normally can only call capital to pay expenses and to make follow on investments in existing deals. </a:t>
            </a:r>
          </a:p>
          <a:p>
            <a:r>
              <a:rPr lang="en-US" baseline="0" dirty="0" smtClean="0"/>
              <a:t>7. During the commitment period, if a fund both makes and sells an investment, it may have the option of recalling (or recycling) the capital (usually only up to the original basis of the sold investment) to reinvest in a new investment if the fund is still in the commitment period. </a:t>
            </a:r>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18</a:t>
            </a:fld>
            <a:endParaRPr lang="en-US" dirty="0"/>
          </a:p>
        </p:txBody>
      </p:sp>
    </p:spTree>
    <p:extLst>
      <p:ext uri="{BB962C8B-B14F-4D97-AF65-F5344CB8AC3E}">
        <p14:creationId xmlns:p14="http://schemas.microsoft.com/office/powerpoint/2010/main" val="4234004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19</a:t>
            </a:fld>
            <a:endParaRPr lang="en-US" dirty="0"/>
          </a:p>
        </p:txBody>
      </p:sp>
    </p:spTree>
    <p:extLst>
      <p:ext uri="{BB962C8B-B14F-4D97-AF65-F5344CB8AC3E}">
        <p14:creationId xmlns:p14="http://schemas.microsoft.com/office/powerpoint/2010/main" val="1221469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Why use an LP for the GP?</a:t>
            </a:r>
            <a:r>
              <a:rPr lang="en-US" baseline="0" dirty="0" smtClean="0"/>
              <a:t> Tax efficiency, potential state tax issues with an LLC (character of income, etc.) and potential qualified shareholder issues with S Corps.</a:t>
            </a:r>
          </a:p>
          <a:p>
            <a:pPr marL="171450" indent="-171450">
              <a:buFont typeface="Arial" panose="020B0604020202020204" pitchFamily="34" charset="0"/>
              <a:buChar char="•"/>
            </a:pPr>
            <a:r>
              <a:rPr lang="en-US" baseline="0" dirty="0" smtClean="0"/>
              <a:t>The GP of the GP is normally an LLC or S Corporation because normally only the founders (and very senior partners of the firm) own an interest in this entity and the entity typically receives little or no economics. This is also the entity that allows the founders/senior partners to control the entire fund structure</a:t>
            </a:r>
            <a:endParaRPr lang="en-US"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20</a:t>
            </a:fld>
            <a:endParaRPr lang="en-US" dirty="0"/>
          </a:p>
        </p:txBody>
      </p:sp>
    </p:spTree>
    <p:extLst>
      <p:ext uri="{BB962C8B-B14F-4D97-AF65-F5344CB8AC3E}">
        <p14:creationId xmlns:p14="http://schemas.microsoft.com/office/powerpoint/2010/main" val="18475623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79392" y="727200"/>
            <a:ext cx="5400000" cy="5400000"/>
          </a:xfrm>
          <a:prstGeom prst="rect">
            <a:avLst/>
          </a:prstGeom>
        </p:spPr>
        <p:txBody>
          <a:bodyPr/>
          <a:lstStyle>
            <a:lvl1pPr>
              <a:defRPr>
                <a:solidFill>
                  <a:schemeClr val="bg1"/>
                </a:solidFill>
              </a:defRPr>
            </a:lvl1pPr>
          </a:lstStyle>
          <a:p>
            <a:r>
              <a:rPr lang="en-US" noProof="0" smtClean="0"/>
              <a:t>Click icon to add picture</a:t>
            </a:r>
            <a:endParaRPr lang="en-US" noProof="0" dirty="0"/>
          </a:p>
        </p:txBody>
      </p:sp>
      <p:sp>
        <p:nvSpPr>
          <p:cNvPr id="3" name="Subtitle 2"/>
          <p:cNvSpPr>
            <a:spLocks noGrp="1"/>
          </p:cNvSpPr>
          <p:nvPr>
            <p:ph type="subTitle" idx="1" hasCustomPrompt="1"/>
          </p:nvPr>
        </p:nvSpPr>
        <p:spPr bwMode="gray">
          <a:xfrm>
            <a:off x="377992" y="5864229"/>
            <a:ext cx="419400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bg1"/>
                </a:solidFill>
              </a:defRPr>
            </a:lvl1pPr>
            <a:lvl2pPr marL="0" marR="0" indent="0" algn="l" defTabSz="914400" rtl="0" eaLnBrk="1" fontAlgn="auto" latinLnBrk="0" hangingPunct="1">
              <a:lnSpc>
                <a:spcPct val="100000"/>
              </a:lnSpc>
              <a:spcBef>
                <a:spcPts val="0"/>
              </a:spcBef>
              <a:spcAft>
                <a:spcPts val="0"/>
              </a:spcAft>
              <a:buClrTx/>
              <a:buSzPct val="100000"/>
              <a:buFont typeface="Arial"/>
              <a:buNone/>
              <a:tabLst/>
              <a:defRPr sz="1600" b="0">
                <a:solidFill>
                  <a:schemeClr val="bg1"/>
                </a:solidFill>
              </a:defRPr>
            </a:lvl2pPr>
            <a:lvl3pPr marL="0" indent="0" algn="l">
              <a:spcAft>
                <a:spcPts val="0"/>
              </a:spcAft>
              <a:buNone/>
              <a:defRPr sz="1600">
                <a:solidFill>
                  <a:schemeClr val="bg1"/>
                </a:solidFill>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title style</a:t>
            </a:r>
          </a:p>
          <a:p>
            <a:pPr marL="0" marR="0" lvl="1" indent="0" algn="l" defTabSz="914400" rtl="0" eaLnBrk="1" fontAlgn="auto" latinLnBrk="0" hangingPunct="1">
              <a:lnSpc>
                <a:spcPct val="100000"/>
              </a:lnSpc>
              <a:spcBef>
                <a:spcPts val="0"/>
              </a:spcBef>
              <a:spcAft>
                <a:spcPts val="0"/>
              </a:spcAft>
              <a:buClrTx/>
              <a:buSzPct val="100000"/>
              <a:buFont typeface="Arial"/>
              <a:buNone/>
              <a:tabLst/>
              <a:defRPr/>
            </a:pPr>
            <a:r>
              <a:rPr lang="en-US" noProof="0" dirty="0"/>
              <a:t>Click to edit Master subtitle style</a:t>
            </a:r>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21" name="Group 20"/>
          <p:cNvGrpSpPr/>
          <p:nvPr userDrawn="1"/>
        </p:nvGrpSpPr>
        <p:grpSpPr>
          <a:xfrm>
            <a:off x="377991" y="378000"/>
            <a:ext cx="162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210455783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extLst mod="1">
    <p:ext uri="{DCECCB84-F9BA-43D5-87BE-67443E8EF086}">
      <p15:sldGuideLst xmlns:p15="http://schemas.microsoft.com/office/powerpoint/2012/main" xmlns="">
        <p15:guide id="1"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Tree>
    <p:extLst>
      <p:ext uri="{BB962C8B-B14F-4D97-AF65-F5344CB8AC3E}">
        <p14:creationId xmlns:p14="http://schemas.microsoft.com/office/powerpoint/2010/main" val="287951509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864277"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
        <p:nvSpPr>
          <p:cNvPr id="10" name="CaseCode"/>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a:t>
            </a:r>
            <a:r>
              <a:rPr lang="en-US" sz="650" noProof="0" dirty="0" smtClean="0">
                <a:solidFill>
                  <a:schemeClr val="bg1"/>
                </a:solidFill>
              </a:rPr>
              <a:t>Slide master1]</a:t>
            </a:r>
            <a:endParaRPr lang="en-US" sz="650" noProof="0" dirty="0">
              <a:solidFill>
                <a:schemeClr val="bg1"/>
              </a:solidFill>
            </a:endParaRPr>
          </a:p>
        </p:txBody>
      </p:sp>
      <p:sp>
        <p:nvSpPr>
          <p:cNvPr id="11" name="Copyright"/>
          <p:cNvSpPr txBox="1"/>
          <p:nvPr userDrawn="1"/>
        </p:nvSpPr>
        <p:spPr>
          <a:xfrm>
            <a:off x="376236" y="6476999"/>
            <a:ext cx="4016376"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smtClean="0">
                <a:solidFill>
                  <a:schemeClr val="bg1"/>
                </a:solidFill>
              </a:rPr>
              <a:t>Copyright © 2016 Deloitte Development LLC. All rights reserved.</a:t>
            </a:r>
            <a:endParaRPr lang="en-US" sz="650" noProof="0" dirty="0">
              <a:solidFill>
                <a:schemeClr val="bg1"/>
              </a:solidFill>
            </a:endParaRP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886881570"/>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blue">
    <p:bg>
      <p:bgPr>
        <a:solidFill>
          <a:schemeClr val="accent4"/>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7200"/>
            <a:ext cx="6958012" cy="4759584"/>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
        <p:nvSpPr>
          <p:cNvPr id="10" name="CaseCode"/>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a:t>
            </a:r>
            <a:r>
              <a:rPr lang="en-US" sz="650" noProof="0" dirty="0" smtClean="0">
                <a:solidFill>
                  <a:schemeClr val="bg1"/>
                </a:solidFill>
              </a:rPr>
              <a:t>Slide master1]</a:t>
            </a:r>
            <a:endParaRPr lang="en-US" sz="650" noProof="0" dirty="0">
              <a:solidFill>
                <a:schemeClr val="bg1"/>
              </a:solidFill>
            </a:endParaRPr>
          </a:p>
        </p:txBody>
      </p:sp>
      <p:sp>
        <p:nvSpPr>
          <p:cNvPr id="11" name="Copyright"/>
          <p:cNvSpPr txBox="1"/>
          <p:nvPr userDrawn="1"/>
        </p:nvSpPr>
        <p:spPr>
          <a:xfrm>
            <a:off x="376236" y="6476999"/>
            <a:ext cx="4016376"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smtClean="0">
                <a:solidFill>
                  <a:schemeClr val="bg1"/>
                </a:solidFill>
              </a:rPr>
              <a:t>Copyright © 2016 Deloitte Development LLC. All rights reserved.</a:t>
            </a:r>
            <a:endParaRPr lang="en-US" sz="650" noProof="0" dirty="0">
              <a:solidFill>
                <a:schemeClr val="bg1"/>
              </a:solidFill>
            </a:endParaRP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838567645"/>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
        <p:nvSpPr>
          <p:cNvPr id="10" name="CaseCode"/>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a:t>
            </a:r>
            <a:r>
              <a:rPr lang="en-US" sz="650" noProof="0" dirty="0" smtClean="0">
                <a:solidFill>
                  <a:schemeClr val="bg1"/>
                </a:solidFill>
              </a:rPr>
              <a:t>Slide master1]</a:t>
            </a:r>
            <a:endParaRPr lang="en-US" sz="650" noProof="0" dirty="0">
              <a:solidFill>
                <a:schemeClr val="bg1"/>
              </a:solidFill>
            </a:endParaRPr>
          </a:p>
        </p:txBody>
      </p:sp>
      <p:sp>
        <p:nvSpPr>
          <p:cNvPr id="11" name="Copyright"/>
          <p:cNvSpPr txBox="1"/>
          <p:nvPr userDrawn="1"/>
        </p:nvSpPr>
        <p:spPr>
          <a:xfrm>
            <a:off x="376236" y="6476999"/>
            <a:ext cx="4016376"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smtClean="0">
                <a:solidFill>
                  <a:schemeClr val="bg1"/>
                </a:solidFill>
              </a:rPr>
              <a:t>Copyright © 2016 Deloitte Development LLC. All rights reserved.</a:t>
            </a:r>
            <a:endParaRPr lang="en-US" sz="650" noProof="0" dirty="0">
              <a:solidFill>
                <a:schemeClr val="bg1"/>
              </a:solidFill>
            </a:endParaRP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2673754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
        <p:nvSpPr>
          <p:cNvPr id="10" name="CaseCode"/>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a:t>
            </a:r>
            <a:r>
              <a:rPr lang="en-US" sz="650" noProof="0" dirty="0" smtClean="0">
                <a:solidFill>
                  <a:schemeClr val="bg1"/>
                </a:solidFill>
              </a:rPr>
              <a:t>Slide master1]</a:t>
            </a:r>
            <a:endParaRPr lang="en-US" sz="650" noProof="0" dirty="0">
              <a:solidFill>
                <a:schemeClr val="bg1"/>
              </a:solidFill>
            </a:endParaRPr>
          </a:p>
        </p:txBody>
      </p:sp>
      <p:sp>
        <p:nvSpPr>
          <p:cNvPr id="11" name="Copyright"/>
          <p:cNvSpPr txBox="1"/>
          <p:nvPr userDrawn="1"/>
        </p:nvSpPr>
        <p:spPr>
          <a:xfrm>
            <a:off x="376236" y="6476999"/>
            <a:ext cx="4016376"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smtClean="0">
                <a:solidFill>
                  <a:schemeClr val="bg1"/>
                </a:solidFill>
              </a:rPr>
              <a:t>Copyright © 2016 Deloitte Development LLC. All rights reserved.</a:t>
            </a:r>
            <a:endParaRPr lang="en-US" sz="650" noProof="0" dirty="0">
              <a:solidFill>
                <a:schemeClr val="bg1"/>
              </a:solidFill>
            </a:endParaRPr>
          </a:p>
        </p:txBody>
      </p:sp>
      <p:sp>
        <p:nvSpPr>
          <p:cNvPr id="12" name="TextBox 11"/>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2522486704"/>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Tree>
    <p:extLst>
      <p:ext uri="{BB962C8B-B14F-4D97-AF65-F5344CB8AC3E}">
        <p14:creationId xmlns:p14="http://schemas.microsoft.com/office/powerpoint/2010/main" val="2510221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76238" y="1665288"/>
            <a:ext cx="6958012" cy="4716463"/>
          </a:xfrm>
          <a:prstGeom prst="rect">
            <a:avLst/>
          </a:prstGeom>
        </p:spPr>
        <p:txBody>
          <a:bodyPr/>
          <a:lstStyle>
            <a:lvl1pPr marL="0" indent="0" algn="l">
              <a:buFontTx/>
              <a:buNone/>
              <a:tabLst>
                <a:tab pos="6729413" algn="r"/>
              </a:tabLst>
              <a:defRPr/>
            </a:lvl1pPr>
            <a:lvl2pPr marL="127000" indent="-127000">
              <a:tabLst>
                <a:tab pos="6729413" algn="r"/>
              </a:tabLst>
              <a:defRPr/>
            </a:lvl2pPr>
            <a:lvl3pPr marL="279400" indent="-127000">
              <a:tabLst>
                <a:tab pos="6729413" algn="r"/>
              </a:tabLst>
              <a:defRPr/>
            </a:lvl3pPr>
            <a:lvl4pPr marL="431800" indent="-127000">
              <a:tabLst>
                <a:tab pos="6729413" algn="r"/>
              </a:tabLst>
              <a:defRPr/>
            </a:lvl4pPr>
            <a:lvl5pPr marL="584200" indent="-127000">
              <a:tabLst>
                <a:tab pos="5029200" algn="r"/>
              </a:tabLst>
              <a:defRPr baseline="0"/>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hasCustomPrompt="1"/>
          </p:nvPr>
        </p:nvSpPr>
        <p:spPr>
          <a:xfrm>
            <a:off x="376239" y="317499"/>
            <a:ext cx="8385174"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23651087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1"/>
            <a:ext cx="8391525"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4087763" y="1701801"/>
            <a:ext cx="4680000" cy="4679950"/>
          </a:xfrm>
        </p:spPr>
        <p:txBody>
          <a:bodyPr/>
          <a:lstStyle/>
          <a:p>
            <a:r>
              <a:rPr lang="en-US" noProof="0" smtClean="0"/>
              <a:t>Click icon to add picture</a:t>
            </a:r>
            <a:endParaRPr lang="en-US" noProof="0" dirty="0"/>
          </a:p>
        </p:txBody>
      </p:sp>
      <p:sp>
        <p:nvSpPr>
          <p:cNvPr id="6" name="Content Placeholder 3"/>
          <p:cNvSpPr>
            <a:spLocks noGrp="1"/>
          </p:cNvSpPr>
          <p:nvPr>
            <p:ph sz="quarter" idx="10"/>
          </p:nvPr>
        </p:nvSpPr>
        <p:spPr>
          <a:xfrm>
            <a:off x="376238" y="1665288"/>
            <a:ext cx="3342322"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463979046"/>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500"/>
          </a:xfrm>
        </p:spPr>
        <p:txBody>
          <a:bodyPr/>
          <a:lstStyle/>
          <a:p>
            <a:r>
              <a:rPr lang="en-US" noProof="0" smtClean="0"/>
              <a:t>Click to edit Master title style</a:t>
            </a:r>
            <a:endParaRPr lang="en-US" noProof="0" dirty="0"/>
          </a:p>
        </p:txBody>
      </p:sp>
      <p:sp>
        <p:nvSpPr>
          <p:cNvPr id="14" name="Text Placeholder 18"/>
          <p:cNvSpPr>
            <a:spLocks noGrp="1"/>
          </p:cNvSpPr>
          <p:nvPr>
            <p:ph idx="1"/>
          </p:nvPr>
        </p:nvSpPr>
        <p:spPr>
          <a:xfrm>
            <a:off x="376238" y="1665288"/>
            <a:ext cx="8374062" cy="4716463"/>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881091110"/>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4" name="Title Placeholder 1"/>
          <p:cNvSpPr>
            <a:spLocks noGrp="1"/>
          </p:cNvSpPr>
          <p:nvPr>
            <p:ph type="title"/>
          </p:nvPr>
        </p:nvSpPr>
        <p:spPr>
          <a:xfrm>
            <a:off x="376238" y="317499"/>
            <a:ext cx="8371762" cy="3341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US" noProof="0" dirty="0"/>
          </a:p>
        </p:txBody>
      </p:sp>
      <p:sp>
        <p:nvSpPr>
          <p:cNvPr id="8" name="Text Placeholder 18"/>
          <p:cNvSpPr>
            <a:spLocks noGrp="1"/>
          </p:cNvSpPr>
          <p:nvPr>
            <p:ph idx="1"/>
          </p:nvPr>
        </p:nvSpPr>
        <p:spPr>
          <a:xfrm>
            <a:off x="376238" y="1665288"/>
            <a:ext cx="8374062" cy="4713911"/>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272647120"/>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67360" y="727200"/>
            <a:ext cx="5400000" cy="5400000"/>
          </a:xfrm>
          <a:prstGeom prst="rect">
            <a:avLst/>
          </a:prstGeom>
        </p:spPr>
        <p:txBody>
          <a:bodyPr/>
          <a:lstStyle/>
          <a:p>
            <a:r>
              <a:rPr lang="en-US" noProof="0" smtClean="0"/>
              <a:t>Click icon to add picture</a:t>
            </a:r>
            <a:endParaRPr lang="en-US" noProof="0" dirty="0"/>
          </a:p>
        </p:txBody>
      </p:sp>
      <p:sp>
        <p:nvSpPr>
          <p:cNvPr id="3" name="Subtitle 2"/>
          <p:cNvSpPr>
            <a:spLocks noGrp="1"/>
          </p:cNvSpPr>
          <p:nvPr>
            <p:ph type="subTitle" idx="1" hasCustomPrompt="1"/>
          </p:nvPr>
        </p:nvSpPr>
        <p:spPr bwMode="gray">
          <a:xfrm>
            <a:off x="376238" y="5864229"/>
            <a:ext cx="4195761"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7" name="Group 6"/>
          <p:cNvGrpSpPr/>
          <p:nvPr userDrawn="1"/>
        </p:nvGrpSpPr>
        <p:grpSpPr>
          <a:xfrm>
            <a:off x="377991" y="378000"/>
            <a:ext cx="162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278307946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xmlns="">
        <p15:guide id="1" orient="horz" pos="40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4" name="Title Placeholder 1"/>
          <p:cNvSpPr>
            <a:spLocks noGrp="1"/>
          </p:cNvSpPr>
          <p:nvPr>
            <p:ph type="title"/>
          </p:nvPr>
        </p:nvSpPr>
        <p:spPr>
          <a:xfrm>
            <a:off x="376238" y="317499"/>
            <a:ext cx="8371762" cy="3341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US" noProof="0" dirty="0"/>
          </a:p>
        </p:txBody>
      </p:sp>
      <p:sp>
        <p:nvSpPr>
          <p:cNvPr id="8" name="Text Placeholder 18"/>
          <p:cNvSpPr>
            <a:spLocks noGrp="1"/>
          </p:cNvSpPr>
          <p:nvPr>
            <p:ph idx="1"/>
          </p:nvPr>
        </p:nvSpPr>
        <p:spPr>
          <a:xfrm>
            <a:off x="376238" y="1700213"/>
            <a:ext cx="8374062" cy="4678986"/>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412778938"/>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376239" y="2051999"/>
            <a:ext cx="8391524" cy="4069013"/>
          </a:xfrm>
          <a:prstGeom prst="rect">
            <a:avLst/>
          </a:prstGeom>
        </p:spPr>
        <p:txBody>
          <a:bodyPr/>
          <a:lstStyle/>
          <a:p>
            <a:r>
              <a:rPr lang="en-US" noProof="0" smtClean="0"/>
              <a:t>Click icon to add chart</a:t>
            </a:r>
            <a:endParaRPr lang="en-US" noProof="0" dirty="0"/>
          </a:p>
        </p:txBody>
      </p:sp>
      <p:sp>
        <p:nvSpPr>
          <p:cNvPr id="18" name="Text Placeholder 8"/>
          <p:cNvSpPr>
            <a:spLocks noGrp="1"/>
          </p:cNvSpPr>
          <p:nvPr>
            <p:ph type="body" sz="quarter" idx="18"/>
          </p:nvPr>
        </p:nvSpPr>
        <p:spPr>
          <a:xfrm>
            <a:off x="376239" y="1665289"/>
            <a:ext cx="8391524" cy="392112"/>
          </a:xfrm>
        </p:spPr>
        <p:txBody>
          <a:bodyPr/>
          <a:lstStyle/>
          <a:p>
            <a:pPr lvl="0"/>
            <a:r>
              <a:rPr lang="en-US" noProof="0" smtClean="0"/>
              <a:t>Click to edit Master text styles</a:t>
            </a:r>
          </a:p>
        </p:txBody>
      </p:sp>
    </p:spTree>
    <p:extLst>
      <p:ext uri="{BB962C8B-B14F-4D97-AF65-F5344CB8AC3E}">
        <p14:creationId xmlns:p14="http://schemas.microsoft.com/office/powerpoint/2010/main" val="182970294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8" y="651600"/>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378000" y="2051999"/>
            <a:ext cx="2662162" cy="4069014"/>
          </a:xfrm>
          <a:prstGeom prst="rect">
            <a:avLst/>
          </a:prstGeom>
        </p:spPr>
        <p:txBody>
          <a:bodyPr/>
          <a:lstStyle/>
          <a:p>
            <a:r>
              <a:rPr lang="en-US" noProof="0" smtClean="0"/>
              <a:t>Click icon to add chart</a:t>
            </a:r>
            <a:endParaRPr lang="en-US" noProof="0" dirty="0"/>
          </a:p>
        </p:txBody>
      </p:sp>
      <p:sp>
        <p:nvSpPr>
          <p:cNvPr id="18" name="Text Placeholder 8"/>
          <p:cNvSpPr>
            <a:spLocks noGrp="1"/>
          </p:cNvSpPr>
          <p:nvPr>
            <p:ph type="body" sz="quarter" idx="18"/>
          </p:nvPr>
        </p:nvSpPr>
        <p:spPr>
          <a:xfrm>
            <a:off x="376237" y="1665289"/>
            <a:ext cx="2671763" cy="392112"/>
          </a:xfrm>
        </p:spPr>
        <p:txBody>
          <a:bodyPr/>
          <a:lstStyle/>
          <a:p>
            <a:pPr lvl="0"/>
            <a:r>
              <a:rPr lang="en-US" noProof="0" smtClean="0"/>
              <a:t>Click to edit Master text styles</a:t>
            </a:r>
          </a:p>
        </p:txBody>
      </p:sp>
      <p:sp>
        <p:nvSpPr>
          <p:cNvPr id="7" name="Chart Placeholder 3"/>
          <p:cNvSpPr>
            <a:spLocks noGrp="1"/>
          </p:cNvSpPr>
          <p:nvPr>
            <p:ph type="chart" sz="quarter" idx="19"/>
          </p:nvPr>
        </p:nvSpPr>
        <p:spPr>
          <a:xfrm>
            <a:off x="3227388" y="2051999"/>
            <a:ext cx="2671212" cy="4069014"/>
          </a:xfrm>
          <a:prstGeom prst="rect">
            <a:avLst/>
          </a:prstGeom>
        </p:spPr>
        <p:txBody>
          <a:bodyPr/>
          <a:lstStyle/>
          <a:p>
            <a:r>
              <a:rPr lang="en-US" noProof="0" smtClean="0"/>
              <a:t>Click icon to add chart</a:t>
            </a:r>
            <a:endParaRPr lang="en-US" noProof="0" dirty="0"/>
          </a:p>
        </p:txBody>
      </p:sp>
      <p:sp>
        <p:nvSpPr>
          <p:cNvPr id="8" name="Text Placeholder 8"/>
          <p:cNvSpPr>
            <a:spLocks noGrp="1"/>
          </p:cNvSpPr>
          <p:nvPr>
            <p:ph type="body" sz="quarter" idx="20"/>
          </p:nvPr>
        </p:nvSpPr>
        <p:spPr>
          <a:xfrm>
            <a:off x="3227388" y="1665289"/>
            <a:ext cx="2671211" cy="392112"/>
          </a:xfrm>
        </p:spPr>
        <p:txBody>
          <a:bodyPr/>
          <a:lstStyle/>
          <a:p>
            <a:pPr lvl="0"/>
            <a:r>
              <a:rPr lang="en-US" noProof="0" smtClean="0"/>
              <a:t>Click to edit Master text styles</a:t>
            </a:r>
          </a:p>
        </p:txBody>
      </p:sp>
      <p:sp>
        <p:nvSpPr>
          <p:cNvPr id="9" name="Chart Placeholder 3"/>
          <p:cNvSpPr>
            <a:spLocks noGrp="1"/>
          </p:cNvSpPr>
          <p:nvPr>
            <p:ph type="chart" sz="quarter" idx="21"/>
          </p:nvPr>
        </p:nvSpPr>
        <p:spPr>
          <a:xfrm>
            <a:off x="6094797" y="2051999"/>
            <a:ext cx="2672965" cy="4069014"/>
          </a:xfrm>
          <a:prstGeom prst="rect">
            <a:avLst/>
          </a:prstGeom>
        </p:spPr>
        <p:txBody>
          <a:bodyPr/>
          <a:lstStyle/>
          <a:p>
            <a:r>
              <a:rPr lang="en-US" noProof="0" smtClean="0"/>
              <a:t>Click icon to add chart</a:t>
            </a:r>
            <a:endParaRPr lang="en-US" noProof="0" dirty="0"/>
          </a:p>
        </p:txBody>
      </p:sp>
      <p:sp>
        <p:nvSpPr>
          <p:cNvPr id="10" name="Text Placeholder 8"/>
          <p:cNvSpPr>
            <a:spLocks noGrp="1"/>
          </p:cNvSpPr>
          <p:nvPr>
            <p:ph type="body" sz="quarter" idx="22"/>
          </p:nvPr>
        </p:nvSpPr>
        <p:spPr>
          <a:xfrm>
            <a:off x="6094797" y="1659145"/>
            <a:ext cx="2672966" cy="398256"/>
          </a:xfrm>
        </p:spPr>
        <p:txBody>
          <a:bodyPr/>
          <a:lstStyle/>
          <a:p>
            <a:pPr lvl="0"/>
            <a:r>
              <a:rPr lang="en-US" noProof="0" smtClean="0"/>
              <a:t>Click to edit Master text styles</a:t>
            </a:r>
          </a:p>
        </p:txBody>
      </p:sp>
    </p:spTree>
    <p:extLst>
      <p:ext uri="{BB962C8B-B14F-4D97-AF65-F5344CB8AC3E}">
        <p14:creationId xmlns:p14="http://schemas.microsoft.com/office/powerpoint/2010/main" val="2215081642"/>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376238" y="317499"/>
            <a:ext cx="8402002"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9" name="Text Placeholder 8"/>
          <p:cNvSpPr>
            <a:spLocks noGrp="1"/>
          </p:cNvSpPr>
          <p:nvPr>
            <p:ph type="body" sz="quarter" idx="13" hasCustomPrompt="1"/>
          </p:nvPr>
        </p:nvSpPr>
        <p:spPr>
          <a:xfrm>
            <a:off x="376238" y="651600"/>
            <a:ext cx="8402002"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3" name="Content Placeholder 3"/>
          <p:cNvSpPr>
            <a:spLocks noGrp="1"/>
          </p:cNvSpPr>
          <p:nvPr>
            <p:ph sz="quarter" idx="10"/>
          </p:nvPr>
        </p:nvSpPr>
        <p:spPr>
          <a:xfrm>
            <a:off x="376238" y="1665288"/>
            <a:ext cx="3979184"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5" name="Content Placeholder 3"/>
          <p:cNvSpPr>
            <a:spLocks noGrp="1"/>
          </p:cNvSpPr>
          <p:nvPr>
            <p:ph sz="quarter" idx="20"/>
          </p:nvPr>
        </p:nvSpPr>
        <p:spPr>
          <a:xfrm>
            <a:off x="4786154" y="1665288"/>
            <a:ext cx="3992086"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84289120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8" name="Title Placeholder 1"/>
          <p:cNvSpPr>
            <a:spLocks noGrp="1"/>
          </p:cNvSpPr>
          <p:nvPr>
            <p:ph type="title" hasCustomPrompt="1"/>
          </p:nvPr>
        </p:nvSpPr>
        <p:spPr>
          <a:xfrm>
            <a:off x="376237" y="317500"/>
            <a:ext cx="8391525" cy="3341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1" name="Content Placeholder 3"/>
          <p:cNvSpPr>
            <a:spLocks noGrp="1"/>
          </p:cNvSpPr>
          <p:nvPr>
            <p:ph sz="quarter" idx="10"/>
          </p:nvPr>
        </p:nvSpPr>
        <p:spPr>
          <a:xfrm>
            <a:off x="376237" y="1665288"/>
            <a:ext cx="3979185"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Content Placeholder 3"/>
          <p:cNvSpPr>
            <a:spLocks noGrp="1"/>
          </p:cNvSpPr>
          <p:nvPr>
            <p:ph sz="quarter" idx="20"/>
          </p:nvPr>
        </p:nvSpPr>
        <p:spPr>
          <a:xfrm>
            <a:off x="4787999" y="1665288"/>
            <a:ext cx="3979763"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031036312"/>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297587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402" name="think-cell Slide" r:id="rId4" imgW="592" imgH="591" progId="TCLayout.ActiveDocument.1">
                  <p:embed/>
                </p:oleObj>
              </mc:Choice>
              <mc:Fallback>
                <p:oleObj name="think-cell Slide" r:id="rId4" imgW="592" imgH="591"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Content Placeholder 3"/>
          <p:cNvSpPr>
            <a:spLocks noGrp="1"/>
          </p:cNvSpPr>
          <p:nvPr>
            <p:ph sz="quarter" idx="10"/>
          </p:nvPr>
        </p:nvSpPr>
        <p:spPr>
          <a:xfrm>
            <a:off x="376239" y="1665288"/>
            <a:ext cx="4016374" cy="4455725"/>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Chart Placeholder 2"/>
          <p:cNvSpPr>
            <a:spLocks noGrp="1"/>
          </p:cNvSpPr>
          <p:nvPr>
            <p:ph type="chart" sz="quarter" idx="21"/>
          </p:nvPr>
        </p:nvSpPr>
        <p:spPr>
          <a:xfrm>
            <a:off x="4755915" y="2125013"/>
            <a:ext cx="4011847" cy="3996000"/>
          </a:xfrm>
        </p:spPr>
        <p:txBody>
          <a:bodyPr/>
          <a:lstStyle/>
          <a:p>
            <a:r>
              <a:rPr lang="en-US" noProof="0" smtClean="0"/>
              <a:t>Click icon to add chart</a:t>
            </a:r>
            <a:endParaRPr lang="en-US" noProof="0" dirty="0"/>
          </a:p>
        </p:txBody>
      </p:sp>
      <p:sp>
        <p:nvSpPr>
          <p:cNvPr id="6" name="Text Placeholder 5"/>
          <p:cNvSpPr>
            <a:spLocks noGrp="1"/>
          </p:cNvSpPr>
          <p:nvPr>
            <p:ph type="body" sz="quarter" idx="22"/>
          </p:nvPr>
        </p:nvSpPr>
        <p:spPr>
          <a:xfrm>
            <a:off x="4755917" y="1665288"/>
            <a:ext cx="4011846" cy="420687"/>
          </a:xfrm>
        </p:spPr>
        <p:txBody>
          <a:bodyPr/>
          <a:lstStyle/>
          <a:p>
            <a:pPr lvl="0"/>
            <a:r>
              <a:rPr lang="en-US" noProof="0" smtClean="0"/>
              <a:t>Click to edit Master text styles</a:t>
            </a:r>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Tree>
    <p:extLst>
      <p:ext uri="{BB962C8B-B14F-4D97-AF65-F5344CB8AC3E}">
        <p14:creationId xmlns:p14="http://schemas.microsoft.com/office/powerpoint/2010/main" val="2179466235"/>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668824" y="2125013"/>
            <a:ext cx="4206240" cy="3996000"/>
          </a:xfrm>
        </p:spPr>
        <p:txBody>
          <a:bodyPr/>
          <a:lstStyle/>
          <a:p>
            <a:r>
              <a:rPr lang="en-US" noProof="0" smtClean="0"/>
              <a:t>Click icon to add chart</a:t>
            </a:r>
            <a:endParaRPr lang="en-US" noProof="0" dirty="0"/>
          </a:p>
        </p:txBody>
      </p:sp>
      <p:sp>
        <p:nvSpPr>
          <p:cNvPr id="6" name="Text Placeholder 5"/>
          <p:cNvSpPr>
            <a:spLocks noGrp="1"/>
          </p:cNvSpPr>
          <p:nvPr>
            <p:ph type="body" sz="quarter" idx="22"/>
          </p:nvPr>
        </p:nvSpPr>
        <p:spPr>
          <a:xfrm>
            <a:off x="4755916" y="1665288"/>
            <a:ext cx="4011847" cy="420687"/>
          </a:xfrm>
        </p:spPr>
        <p:txBody>
          <a:bodyPr/>
          <a:lstStyle/>
          <a:p>
            <a:pPr lvl="0"/>
            <a:r>
              <a:rPr lang="en-US" noProof="0" smtClean="0"/>
              <a:t>Click to edit Master text styles</a:t>
            </a:r>
          </a:p>
        </p:txBody>
      </p:sp>
      <p:sp>
        <p:nvSpPr>
          <p:cNvPr id="11"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9" name="Chart Placeholder 2"/>
          <p:cNvSpPr>
            <a:spLocks noGrp="1"/>
          </p:cNvSpPr>
          <p:nvPr>
            <p:ph type="chart" sz="quarter" idx="24"/>
          </p:nvPr>
        </p:nvSpPr>
        <p:spPr>
          <a:xfrm>
            <a:off x="265735" y="2125013"/>
            <a:ext cx="4206240" cy="3996000"/>
          </a:xfrm>
        </p:spPr>
        <p:txBody>
          <a:bodyPr/>
          <a:lstStyle/>
          <a:p>
            <a:r>
              <a:rPr lang="en-US" noProof="0" smtClean="0"/>
              <a:t>Click icon to add chart</a:t>
            </a:r>
            <a:endParaRPr lang="en-US" noProof="0" dirty="0"/>
          </a:p>
        </p:txBody>
      </p:sp>
      <p:sp>
        <p:nvSpPr>
          <p:cNvPr id="12" name="Text Placeholder 5"/>
          <p:cNvSpPr>
            <a:spLocks noGrp="1"/>
          </p:cNvSpPr>
          <p:nvPr>
            <p:ph type="body" sz="quarter" idx="25"/>
          </p:nvPr>
        </p:nvSpPr>
        <p:spPr>
          <a:xfrm>
            <a:off x="376237" y="1665288"/>
            <a:ext cx="4004298" cy="420687"/>
          </a:xfrm>
        </p:spPr>
        <p:txBody>
          <a:bodyPr/>
          <a:lstStyle/>
          <a:p>
            <a:pPr lvl="0"/>
            <a:r>
              <a:rPr lang="en-US" noProof="0" smtClean="0"/>
              <a:t>Click to edit Master text styles</a:t>
            </a:r>
          </a:p>
        </p:txBody>
      </p:sp>
    </p:spTree>
    <p:extLst>
      <p:ext uri="{BB962C8B-B14F-4D97-AF65-F5344CB8AC3E}">
        <p14:creationId xmlns:p14="http://schemas.microsoft.com/office/powerpoint/2010/main" val="1200285679"/>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9" y="317499"/>
            <a:ext cx="8391524"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376237" y="1665288"/>
            <a:ext cx="3323893"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Content Placeholder 3"/>
          <p:cNvSpPr>
            <a:spLocks noGrp="1"/>
          </p:cNvSpPr>
          <p:nvPr>
            <p:ph sz="quarter" idx="16"/>
          </p:nvPr>
        </p:nvSpPr>
        <p:spPr>
          <a:xfrm>
            <a:off x="4087762" y="1700213"/>
            <a:ext cx="4680000"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Tree>
    <p:extLst>
      <p:ext uri="{BB962C8B-B14F-4D97-AF65-F5344CB8AC3E}">
        <p14:creationId xmlns:p14="http://schemas.microsoft.com/office/powerpoint/2010/main" val="189027477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376238" y="317500"/>
            <a:ext cx="8391525" cy="3341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5683411" y="1658680"/>
            <a:ext cx="3084351" cy="4723072"/>
          </a:xfrm>
          <a:prstGeom prst="rect">
            <a:avLst/>
          </a:prstGeom>
        </p:spPr>
        <p:txBody>
          <a:bodyPr>
            <a:noAutofit/>
          </a:bodyPr>
          <a:lstStyle>
            <a:lvl1pPr>
              <a:tabLst>
                <a:tab pos="5029200" algn="r"/>
              </a:tabLst>
              <a:defRPr sz="24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p:txBody>
      </p:sp>
      <p:sp>
        <p:nvSpPr>
          <p:cNvPr id="8" name="Content Placeholder 3"/>
          <p:cNvSpPr>
            <a:spLocks noGrp="1"/>
          </p:cNvSpPr>
          <p:nvPr>
            <p:ph sz="quarter" idx="16"/>
          </p:nvPr>
        </p:nvSpPr>
        <p:spPr>
          <a:xfrm>
            <a:off x="376238" y="1665288"/>
            <a:ext cx="4879761" cy="4716462"/>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hasCustomPrompt="1"/>
          </p:nvPr>
        </p:nvSpPr>
        <p:spPr>
          <a:xfrm>
            <a:off x="376239" y="651600"/>
            <a:ext cx="8391524"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Tree>
    <p:extLst>
      <p:ext uri="{BB962C8B-B14F-4D97-AF65-F5344CB8AC3E}">
        <p14:creationId xmlns:p14="http://schemas.microsoft.com/office/powerpoint/2010/main" val="980198571"/>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334100"/>
          </a:xfrm>
        </p:spPr>
        <p:txBody>
          <a:bodyPr/>
          <a:lstStyle/>
          <a:p>
            <a:r>
              <a:rPr lang="en-US" noProof="0" smtClean="0"/>
              <a:t>Click to edit Master title style</a:t>
            </a:r>
            <a:endParaRPr lang="en-US" noProof="0" dirty="0"/>
          </a:p>
        </p:txBody>
      </p:sp>
      <p:sp>
        <p:nvSpPr>
          <p:cNvPr id="4" name="Picture Placeholder 6"/>
          <p:cNvSpPr>
            <a:spLocks noGrp="1"/>
          </p:cNvSpPr>
          <p:nvPr>
            <p:ph type="pic" sz="quarter" idx="13"/>
          </p:nvPr>
        </p:nvSpPr>
        <p:spPr>
          <a:xfrm>
            <a:off x="376237" y="1700213"/>
            <a:ext cx="2029968" cy="1260000"/>
          </a:xfrm>
        </p:spPr>
        <p:txBody>
          <a:bodyPr lIns="0" tIns="0" rIns="0" bIns="0">
            <a:noAutofit/>
          </a:bodyPr>
          <a:lstStyle/>
          <a:p>
            <a:r>
              <a:rPr lang="en-US" noProof="0" smtClean="0"/>
              <a:t>Click icon to add picture</a:t>
            </a:r>
            <a:endParaRPr lang="en-US" noProof="0" dirty="0"/>
          </a:p>
        </p:txBody>
      </p:sp>
      <p:sp>
        <p:nvSpPr>
          <p:cNvPr id="5" name="Picture Placeholder 6"/>
          <p:cNvSpPr>
            <a:spLocks noGrp="1"/>
          </p:cNvSpPr>
          <p:nvPr>
            <p:ph type="pic" sz="quarter" idx="14"/>
          </p:nvPr>
        </p:nvSpPr>
        <p:spPr>
          <a:xfrm>
            <a:off x="2495412" y="1700213"/>
            <a:ext cx="2029968" cy="1260000"/>
          </a:xfrm>
        </p:spPr>
        <p:txBody>
          <a:bodyPr lIns="0" tIns="0" rIns="0" bIns="0">
            <a:noAutofit/>
          </a:bodyPr>
          <a:lstStyle/>
          <a:p>
            <a:r>
              <a:rPr lang="en-US" noProof="0" smtClean="0"/>
              <a:t>Click icon to add picture</a:t>
            </a:r>
            <a:endParaRPr lang="en-US" noProof="0" dirty="0"/>
          </a:p>
        </p:txBody>
      </p:sp>
      <p:sp>
        <p:nvSpPr>
          <p:cNvPr id="6" name="Picture Placeholder 6"/>
          <p:cNvSpPr>
            <a:spLocks noGrp="1"/>
          </p:cNvSpPr>
          <p:nvPr>
            <p:ph type="pic" sz="quarter" idx="15"/>
          </p:nvPr>
        </p:nvSpPr>
        <p:spPr>
          <a:xfrm>
            <a:off x="4614587" y="1700213"/>
            <a:ext cx="2029968" cy="1260000"/>
          </a:xfrm>
        </p:spPr>
        <p:txBody>
          <a:bodyPr lIns="0" tIns="0" rIns="0" bIns="0">
            <a:noAutofit/>
          </a:bodyPr>
          <a:lstStyle/>
          <a:p>
            <a:r>
              <a:rPr lang="en-US" noProof="0" smtClean="0"/>
              <a:t>Click icon to add picture</a:t>
            </a:r>
            <a:endParaRPr lang="en-US" noProof="0" dirty="0"/>
          </a:p>
        </p:txBody>
      </p:sp>
      <p:sp>
        <p:nvSpPr>
          <p:cNvPr id="7" name="Picture Placeholder 6"/>
          <p:cNvSpPr>
            <a:spLocks noGrp="1"/>
          </p:cNvSpPr>
          <p:nvPr>
            <p:ph type="pic" sz="quarter" idx="16"/>
          </p:nvPr>
        </p:nvSpPr>
        <p:spPr>
          <a:xfrm>
            <a:off x="6733763" y="1700213"/>
            <a:ext cx="2029968" cy="1260000"/>
          </a:xfrm>
        </p:spPr>
        <p:txBody>
          <a:bodyPr lIns="0" tIns="0" rIns="0" bIns="0">
            <a:noAutofit/>
          </a:bodyPr>
          <a:lstStyle/>
          <a:p>
            <a:r>
              <a:rPr lang="en-US" noProof="0" smtClean="0"/>
              <a:t>Click icon to add picture</a:t>
            </a:r>
            <a:endParaRPr lang="en-US" noProof="0" dirty="0"/>
          </a:p>
        </p:txBody>
      </p:sp>
      <p:sp>
        <p:nvSpPr>
          <p:cNvPr id="9" name="Text Placeholder 8"/>
          <p:cNvSpPr>
            <a:spLocks noGrp="1"/>
          </p:cNvSpPr>
          <p:nvPr>
            <p:ph type="body" sz="quarter" idx="17"/>
          </p:nvPr>
        </p:nvSpPr>
        <p:spPr>
          <a:xfrm>
            <a:off x="376237" y="3108509"/>
            <a:ext cx="2029968" cy="3264408"/>
          </a:xfrm>
        </p:spPr>
        <p:txBody>
          <a:bodyPr/>
          <a:lstStyle>
            <a:lvl1pPr marL="0" indent="0" algn="l" rtl="0" eaLnBrk="1" latinLnBrk="0" hangingPunct="1">
              <a:spcBef>
                <a:spcPts val="0"/>
              </a:spcBef>
              <a:spcAft>
                <a:spcPts val="1000"/>
              </a:spcAft>
              <a:buSzPct val="100000"/>
              <a:buFontTx/>
              <a:buNone/>
              <a:tabLst>
                <a:tab pos="5029200" algn="r"/>
              </a:tabLst>
              <a:defRPr lang="en-US" sz="1200" b="0" kern="1200" noProof="0" dirty="0" smtClean="0">
                <a:solidFill>
                  <a:schemeClr val="tx1"/>
                </a:solidFill>
                <a:latin typeface="+mn-lt"/>
                <a:ea typeface="+mn-ea"/>
                <a:cs typeface="+mn-cs"/>
              </a:defRPr>
            </a:lvl1pPr>
            <a:lvl2pPr marL="127000" indent="-127000" algn="l" rtl="0" eaLnBrk="1" latinLnBrk="0" hangingPunct="1">
              <a:spcBef>
                <a:spcPts val="0"/>
              </a:spcBef>
              <a:spcAft>
                <a:spcPts val="1000"/>
              </a:spcAft>
              <a:buClrTx/>
              <a:buSzPct val="100000"/>
              <a:buFont typeface="Arial" panose="020B0604020202020204" pitchFamily="34" charset="0"/>
              <a:buChar char="•"/>
              <a:tabLst>
                <a:tab pos="5029200" algn="r"/>
              </a:tabLst>
              <a:defRPr lang="en-US" sz="1200" b="0" kern="1200" noProof="0" dirty="0" smtClean="0">
                <a:solidFill>
                  <a:schemeClr val="tx1"/>
                </a:solidFill>
                <a:latin typeface="+mn-lt"/>
                <a:ea typeface="+mn-ea"/>
                <a:cs typeface="+mn-cs"/>
              </a:defRPr>
            </a:lvl2pPr>
            <a:lvl3pPr marL="279400" indent="-127000" algn="l" rtl="0" eaLnBrk="1" latinLnBrk="0" hangingPunct="1">
              <a:spcBef>
                <a:spcPts val="0"/>
              </a:spcBef>
              <a:spcAft>
                <a:spcPts val="1000"/>
              </a:spcAft>
              <a:buClrTx/>
              <a:buSzPct val="100000"/>
              <a:buFont typeface="Arial" panose="020B0604020202020204" pitchFamily="34" charset="0"/>
              <a:buChar char="−"/>
              <a:tabLst>
                <a:tab pos="5029200" algn="r"/>
              </a:tabLst>
              <a:defRPr lang="en-US" sz="1200" b="0" kern="1200" noProof="0" dirty="0" smtClean="0">
                <a:solidFill>
                  <a:schemeClr val="tx1"/>
                </a:solidFill>
                <a:latin typeface="+mn-lt"/>
                <a:ea typeface="+mn-ea"/>
                <a:cs typeface="+mn-cs"/>
              </a:defRPr>
            </a:lvl3pPr>
            <a:lvl4pPr marL="431800" indent="-127000" algn="l" rtl="0" eaLnBrk="1" latinLnBrk="0" hangingPunct="1">
              <a:spcBef>
                <a:spcPts val="0"/>
              </a:spcBef>
              <a:spcAft>
                <a:spcPts val="1000"/>
              </a:spcAft>
              <a:buClrTx/>
              <a:buSzPct val="100000"/>
              <a:buFont typeface="Arial" panose="020B0604020202020204" pitchFamily="34" charset="0"/>
              <a:buChar char="◦"/>
              <a:tabLst>
                <a:tab pos="5029200" algn="r"/>
              </a:tabLst>
              <a:defRPr lang="en-US" sz="1200" b="0" kern="1200" noProof="0" dirty="0" smtClean="0">
                <a:solidFill>
                  <a:schemeClr val="tx1"/>
                </a:solidFill>
                <a:latin typeface="+mn-lt"/>
                <a:ea typeface="+mn-ea"/>
                <a:cs typeface="+mn-cs"/>
              </a:defRPr>
            </a:lvl4pPr>
            <a:lvl5pPr marL="584200" indent="-127000" algn="l" rtl="0" eaLnBrk="1" latinLnBrk="0" hangingPunct="1">
              <a:spcBef>
                <a:spcPts val="0"/>
              </a:spcBef>
              <a:spcAft>
                <a:spcPts val="1000"/>
              </a:spcAft>
              <a:buClrTx/>
              <a:buSzPct val="100000"/>
              <a:buFont typeface="Arial" panose="020B0604020202020204" pitchFamily="34" charset="0"/>
              <a:buChar char="−"/>
              <a:tabLst>
                <a:tab pos="5029200" algn="r"/>
              </a:tabLst>
              <a:defRPr lang="en-US" sz="1200" b="0" kern="1200" noProof="0" dirty="0">
                <a:solidFill>
                  <a:schemeClr val="tx1"/>
                </a:solidFill>
                <a:latin typeface="+mn-lt"/>
                <a:ea typeface="+mn-ea"/>
                <a:cs typeface="+mn-cs"/>
              </a:defRPr>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8"/>
          </p:nvPr>
        </p:nvSpPr>
        <p:spPr>
          <a:xfrm>
            <a:off x="4621995" y="3108509"/>
            <a:ext cx="2029968" cy="3264408"/>
          </a:xfrm>
        </p:spPr>
        <p:txBody>
          <a:bodyPr vert="horz" lIns="0" tIns="0" rIns="0" bIns="0" rtlCol="0">
            <a:noAutofit/>
          </a:bodyPr>
          <a:lstStyle>
            <a:lvl1pPr>
              <a:defRPr lang="en-US" noProof="0" smtClean="0"/>
            </a:lvl1pPr>
            <a:lvl2pPr>
              <a:defRPr lang="en-US" noProof="0" smtClean="0"/>
            </a:lvl2pPr>
            <a:lvl3pPr>
              <a:defRPr lang="en-US" b="0" noProof="0" smtClean="0"/>
            </a:lvl3pPr>
            <a:lvl4pPr>
              <a:defRPr lang="en-US" b="0" noProof="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11" name="Text Placeholder 8"/>
          <p:cNvSpPr>
            <a:spLocks noGrp="1"/>
          </p:cNvSpPr>
          <p:nvPr>
            <p:ph type="body" sz="quarter" idx="19"/>
          </p:nvPr>
        </p:nvSpPr>
        <p:spPr>
          <a:xfrm>
            <a:off x="2499116" y="3108509"/>
            <a:ext cx="2029968" cy="3264408"/>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12" name="Text Placeholder 8"/>
          <p:cNvSpPr>
            <a:spLocks noGrp="1"/>
          </p:cNvSpPr>
          <p:nvPr>
            <p:ph type="body" sz="quarter" idx="20"/>
          </p:nvPr>
        </p:nvSpPr>
        <p:spPr>
          <a:xfrm>
            <a:off x="6744875" y="3108509"/>
            <a:ext cx="2029968" cy="3264408"/>
          </a:xfrm>
        </p:spPr>
        <p:txBody>
          <a:bodyPr vert="horz" lIns="0" tIns="0" rIns="0" bIns="0" rtlCol="0">
            <a:noAutofit/>
          </a:bodyPr>
          <a:lstStyle>
            <a:lvl1pPr>
              <a:defRPr lang="en-US" noProof="0" smtClean="0"/>
            </a:lvl1pPr>
            <a:lvl2pPr>
              <a:defRPr lang="en-US" noProof="0" smtClean="0"/>
            </a:lvl2pPr>
            <a:lvl3pPr>
              <a:defRPr lang="en-US" b="0" noProof="0" smtClean="0"/>
            </a:lvl3pPr>
            <a:lvl4pPr>
              <a:defRPr lang="en-US" b="0" noProof="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13" name="Text Placeholder 8"/>
          <p:cNvSpPr>
            <a:spLocks noGrp="1"/>
          </p:cNvSpPr>
          <p:nvPr>
            <p:ph type="body" sz="quarter" idx="21" hasCustomPrompt="1"/>
          </p:nvPr>
        </p:nvSpPr>
        <p:spPr>
          <a:xfrm>
            <a:off x="376237" y="651600"/>
            <a:ext cx="8391526"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930325268"/>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377992" y="5864229"/>
            <a:ext cx="419400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21" name="Group 20"/>
          <p:cNvGrpSpPr/>
          <p:nvPr userDrawn="1"/>
        </p:nvGrpSpPr>
        <p:grpSpPr>
          <a:xfrm>
            <a:off x="377991" y="378000"/>
            <a:ext cx="162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166500873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extLst mod="1">
    <p:ext uri="{DCECCB84-F9BA-43D5-87BE-67443E8EF086}">
      <p15:sldGuideLst xmlns:p15="http://schemas.microsoft.com/office/powerpoint/2012/main" xmlns="">
        <p15:guide id="1" orient="horz" pos="408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0"/>
            <a:ext cx="8391525" cy="334100"/>
          </a:xfrm>
        </p:spPr>
        <p:txBody>
          <a:bodyPr/>
          <a:lstStyle/>
          <a:p>
            <a:r>
              <a:rPr lang="en-US" noProof="0" smtClean="0"/>
              <a:t>Click to edit Master title style</a:t>
            </a:r>
            <a:endParaRPr lang="en-US" noProof="0" dirty="0"/>
          </a:p>
        </p:txBody>
      </p:sp>
      <p:sp>
        <p:nvSpPr>
          <p:cNvPr id="4" name="Rectangle 3"/>
          <p:cNvSpPr/>
          <p:nvPr userDrawn="1"/>
        </p:nvSpPr>
        <p:spPr>
          <a:xfrm>
            <a:off x="378000" y="1707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userDrawn="1"/>
        </p:nvSpPr>
        <p:spPr>
          <a:xfrm>
            <a:off x="4668064" y="1700213"/>
            <a:ext cx="41063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userDrawn="1"/>
        </p:nvSpPr>
        <p:spPr>
          <a:xfrm>
            <a:off x="378000" y="4065173"/>
            <a:ext cx="4122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Rectangle 6"/>
          <p:cNvSpPr/>
          <p:nvPr userDrawn="1"/>
        </p:nvSpPr>
        <p:spPr>
          <a:xfrm>
            <a:off x="4668064" y="4065173"/>
            <a:ext cx="41063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8" name="Picture Placeholder 11"/>
          <p:cNvSpPr>
            <a:spLocks noGrp="1"/>
          </p:cNvSpPr>
          <p:nvPr>
            <p:ph type="pic" sz="quarter" idx="25"/>
          </p:nvPr>
        </p:nvSpPr>
        <p:spPr>
          <a:xfrm>
            <a:off x="378000" y="1880213"/>
            <a:ext cx="1476000" cy="1476000"/>
          </a:xfrm>
        </p:spPr>
        <p:txBody>
          <a:bodyPr/>
          <a:lstStyle>
            <a:lvl1pPr algn="ctr">
              <a:defRPr/>
            </a:lvl1pPr>
          </a:lstStyle>
          <a:p>
            <a:r>
              <a:rPr lang="en-US" noProof="0" smtClean="0"/>
              <a:t>Click icon to add picture</a:t>
            </a:r>
            <a:endParaRPr lang="en-US" noProof="0" dirty="0"/>
          </a:p>
        </p:txBody>
      </p:sp>
      <p:sp>
        <p:nvSpPr>
          <p:cNvPr id="9" name="Picture Placeholder 11"/>
          <p:cNvSpPr>
            <a:spLocks noGrp="1"/>
          </p:cNvSpPr>
          <p:nvPr>
            <p:ph type="pic" sz="quarter" idx="27"/>
          </p:nvPr>
        </p:nvSpPr>
        <p:spPr>
          <a:xfrm>
            <a:off x="4668064" y="1880213"/>
            <a:ext cx="1476000" cy="1476000"/>
          </a:xfrm>
        </p:spPr>
        <p:txBody>
          <a:bodyPr/>
          <a:lstStyle>
            <a:lvl1pPr algn="ctr">
              <a:defRPr/>
            </a:lvl1pPr>
          </a:lstStyle>
          <a:p>
            <a:r>
              <a:rPr lang="en-US" noProof="0" smtClean="0"/>
              <a:t>Click icon to add picture</a:t>
            </a:r>
            <a:endParaRPr lang="en-US" noProof="0" dirty="0"/>
          </a:p>
        </p:txBody>
      </p:sp>
      <p:sp>
        <p:nvSpPr>
          <p:cNvPr id="10" name="Picture Placeholder 11"/>
          <p:cNvSpPr>
            <a:spLocks noGrp="1"/>
          </p:cNvSpPr>
          <p:nvPr>
            <p:ph type="pic" sz="quarter" idx="29"/>
          </p:nvPr>
        </p:nvSpPr>
        <p:spPr>
          <a:xfrm>
            <a:off x="378000" y="4256213"/>
            <a:ext cx="1476000" cy="1476000"/>
          </a:xfrm>
        </p:spPr>
        <p:txBody>
          <a:bodyPr/>
          <a:lstStyle>
            <a:lvl1pPr algn="ctr">
              <a:defRPr/>
            </a:lvl1pPr>
          </a:lstStyle>
          <a:p>
            <a:r>
              <a:rPr lang="en-US" noProof="0" smtClean="0"/>
              <a:t>Click icon to add picture</a:t>
            </a:r>
            <a:endParaRPr lang="en-US" noProof="0" dirty="0"/>
          </a:p>
        </p:txBody>
      </p:sp>
      <p:sp>
        <p:nvSpPr>
          <p:cNvPr id="11" name="Picture Placeholder 11"/>
          <p:cNvSpPr>
            <a:spLocks noGrp="1"/>
          </p:cNvSpPr>
          <p:nvPr>
            <p:ph type="pic" sz="quarter" idx="31"/>
          </p:nvPr>
        </p:nvSpPr>
        <p:spPr>
          <a:xfrm>
            <a:off x="4668064" y="4256213"/>
            <a:ext cx="1476000" cy="1476000"/>
          </a:xfrm>
        </p:spPr>
        <p:txBody>
          <a:bodyPr/>
          <a:lstStyle>
            <a:lvl1pPr algn="ctr">
              <a:defRPr/>
            </a:lvl1pPr>
          </a:lstStyle>
          <a:p>
            <a:r>
              <a:rPr lang="en-US" noProof="0" smtClean="0"/>
              <a:t>Click icon to add picture</a:t>
            </a:r>
            <a:endParaRPr lang="en-US" noProof="0" dirty="0"/>
          </a:p>
        </p:txBody>
      </p:sp>
      <p:sp>
        <p:nvSpPr>
          <p:cNvPr id="13" name="Text Placeholder 12"/>
          <p:cNvSpPr>
            <a:spLocks noGrp="1"/>
          </p:cNvSpPr>
          <p:nvPr>
            <p:ph type="body" sz="quarter" idx="32"/>
          </p:nvPr>
        </p:nvSpPr>
        <p:spPr>
          <a:xfrm>
            <a:off x="2012612" y="1880213"/>
            <a:ext cx="2466000" cy="1944000"/>
          </a:xfrm>
        </p:spPr>
        <p:txBody>
          <a:bodyPr vert="horz" lIns="0" tIns="0" rIns="0" bIns="0" rtlCol="0">
            <a:noAutofit/>
          </a:bodyPr>
          <a:lstStyle>
            <a:lvl1pPr marL="0" indent="0" algn="l">
              <a:spcAft>
                <a:spcPts val="0"/>
              </a:spcAft>
              <a:buFontTx/>
              <a:buNone/>
              <a:defRPr lang="en-US" noProof="0" dirty="0" smtClean="0"/>
            </a:lvl1pPr>
            <a:lvl2pPr marL="127000" indent="-127000" algn="l">
              <a:spcAft>
                <a:spcPts val="0"/>
              </a:spcAft>
              <a:buClrTx/>
              <a:buSzPct val="100000"/>
              <a:buFont typeface="Arial" panose="020B0604020202020204" pitchFamily="34" charset="0"/>
              <a:buChar char="•"/>
              <a:defRPr lang="en-US" noProof="0" dirty="0" smtClean="0"/>
            </a:lvl2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p:txBody>
      </p:sp>
      <p:sp>
        <p:nvSpPr>
          <p:cNvPr id="14" name="Text Placeholder 12"/>
          <p:cNvSpPr>
            <a:spLocks noGrp="1"/>
          </p:cNvSpPr>
          <p:nvPr>
            <p:ph type="body" sz="quarter" idx="33"/>
          </p:nvPr>
        </p:nvSpPr>
        <p:spPr>
          <a:xfrm>
            <a:off x="6297420" y="1880213"/>
            <a:ext cx="2468880" cy="1944000"/>
          </a:xfrm>
        </p:spPr>
        <p:txBody>
          <a:bodyPr vert="horz" lIns="0" tIns="0" rIns="0" bIns="0" rtlCol="0">
            <a:noAutofit/>
          </a:bodyPr>
          <a:lstStyle>
            <a:lvl1pPr algn="l" defTabSz="914400" rtl="0" eaLnBrk="1" latinLnBrk="0" hangingPunct="1">
              <a:spcBef>
                <a:spcPts val="0"/>
              </a:spcBef>
              <a:spcAft>
                <a:spcPts val="0"/>
              </a:spcAft>
              <a:buSzPct val="100000"/>
              <a:tabLst>
                <a:tab pos="5029200" algn="r"/>
              </a:tabLst>
              <a:defRPr lang="en-US" sz="1200" b="0" kern="1200" noProof="0" dirty="0" smtClean="0">
                <a:solidFill>
                  <a:schemeClr val="tx1"/>
                </a:solidFill>
                <a:latin typeface="+mn-lt"/>
                <a:ea typeface="+mn-ea"/>
                <a:cs typeface="+mn-cs"/>
              </a:defRPr>
            </a:lvl1pPr>
            <a:lvl2pPr algn="l" defTabSz="914400" rtl="0" eaLnBrk="1" latinLnBrk="0" hangingPunct="1">
              <a:spcBef>
                <a:spcPts val="0"/>
              </a:spcBef>
              <a:spcAft>
                <a:spcPts val="0"/>
              </a:spcAft>
              <a:buSzPct val="100000"/>
              <a:tabLst>
                <a:tab pos="5029200" algn="r"/>
              </a:tabLst>
              <a:defRPr lang="en-US" sz="1200" b="0" kern="1200" noProof="0" dirty="0" smtClean="0">
                <a:solidFill>
                  <a:schemeClr val="tx1"/>
                </a:solidFill>
                <a:latin typeface="+mn-lt"/>
                <a:ea typeface="+mn-ea"/>
                <a:cs typeface="+mn-cs"/>
              </a:defRPr>
            </a:lvl2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p:txBody>
      </p:sp>
      <p:sp>
        <p:nvSpPr>
          <p:cNvPr id="15" name="Text Placeholder 12"/>
          <p:cNvSpPr>
            <a:spLocks noGrp="1"/>
          </p:cNvSpPr>
          <p:nvPr>
            <p:ph type="body" sz="quarter" idx="34"/>
          </p:nvPr>
        </p:nvSpPr>
        <p:spPr>
          <a:xfrm>
            <a:off x="2012612" y="4256213"/>
            <a:ext cx="2466000" cy="1944000"/>
          </a:xfrm>
        </p:spPr>
        <p:txBody>
          <a:bodyPr vert="horz" lIns="0" tIns="0" rIns="0" bIns="0" rtlCol="0">
            <a:noAutofit/>
          </a:bodyPr>
          <a:lstStyle>
            <a:lvl1pPr algn="l" defTabSz="914400" rtl="0" eaLnBrk="1" latinLnBrk="0" hangingPunct="1">
              <a:spcBef>
                <a:spcPts val="0"/>
              </a:spcBef>
              <a:spcAft>
                <a:spcPts val="0"/>
              </a:spcAft>
              <a:buSzPct val="100000"/>
              <a:tabLst>
                <a:tab pos="5029200" algn="r"/>
              </a:tabLst>
              <a:defRPr lang="en-US" sz="1200" b="0" kern="1200" noProof="0" dirty="0" smtClean="0">
                <a:solidFill>
                  <a:schemeClr val="tx1"/>
                </a:solidFill>
                <a:latin typeface="+mn-lt"/>
                <a:ea typeface="+mn-ea"/>
                <a:cs typeface="+mn-cs"/>
              </a:defRPr>
            </a:lvl1pPr>
            <a:lvl2pPr algn="l" defTabSz="914400" rtl="0" eaLnBrk="1" latinLnBrk="0" hangingPunct="1">
              <a:spcBef>
                <a:spcPts val="0"/>
              </a:spcBef>
              <a:spcAft>
                <a:spcPts val="0"/>
              </a:spcAft>
              <a:buSzPct val="100000"/>
              <a:tabLst>
                <a:tab pos="5029200" algn="r"/>
              </a:tabLst>
              <a:defRPr lang="en-US" sz="1200" b="0" kern="1200" noProof="0" dirty="0" smtClean="0">
                <a:solidFill>
                  <a:schemeClr val="tx1"/>
                </a:solidFill>
                <a:latin typeface="+mn-lt"/>
                <a:ea typeface="+mn-ea"/>
                <a:cs typeface="+mn-cs"/>
              </a:defRPr>
            </a:lvl2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p:txBody>
      </p:sp>
      <p:sp>
        <p:nvSpPr>
          <p:cNvPr id="16" name="Text Placeholder 12"/>
          <p:cNvSpPr>
            <a:spLocks noGrp="1"/>
          </p:cNvSpPr>
          <p:nvPr>
            <p:ph type="body" sz="quarter" idx="35"/>
          </p:nvPr>
        </p:nvSpPr>
        <p:spPr>
          <a:xfrm>
            <a:off x="6297420" y="4256213"/>
            <a:ext cx="2468880" cy="1944000"/>
          </a:xfrm>
        </p:spPr>
        <p:txBody>
          <a:bodyPr vert="horz" lIns="0" tIns="0" rIns="0" bIns="0" rtlCol="0">
            <a:noAutofit/>
          </a:bodyPr>
          <a:lstStyle>
            <a:lvl1pPr algn="l" defTabSz="914400" rtl="0" eaLnBrk="1" latinLnBrk="0" hangingPunct="1">
              <a:spcBef>
                <a:spcPts val="0"/>
              </a:spcBef>
              <a:spcAft>
                <a:spcPts val="0"/>
              </a:spcAft>
              <a:buSzPct val="100000"/>
              <a:tabLst>
                <a:tab pos="5029200" algn="r"/>
              </a:tabLst>
              <a:defRPr lang="en-US" sz="1200" b="0" kern="1200" noProof="0" dirty="0" smtClean="0">
                <a:solidFill>
                  <a:schemeClr val="tx1"/>
                </a:solidFill>
                <a:latin typeface="+mn-lt"/>
                <a:ea typeface="+mn-ea"/>
                <a:cs typeface="+mn-cs"/>
              </a:defRPr>
            </a:lvl1pPr>
            <a:lvl2pPr algn="l" defTabSz="914400" rtl="0" eaLnBrk="1" latinLnBrk="0" hangingPunct="1">
              <a:spcBef>
                <a:spcPts val="0"/>
              </a:spcBef>
              <a:spcAft>
                <a:spcPts val="0"/>
              </a:spcAft>
              <a:buSzPct val="100000"/>
              <a:tabLst>
                <a:tab pos="5029200" algn="r"/>
              </a:tabLst>
              <a:defRPr lang="en-US" sz="1200" b="0" kern="1200" noProof="0" dirty="0" smtClean="0">
                <a:solidFill>
                  <a:schemeClr val="tx1"/>
                </a:solidFill>
                <a:latin typeface="+mn-lt"/>
                <a:ea typeface="+mn-ea"/>
                <a:cs typeface="+mn-cs"/>
              </a:defRPr>
            </a:lvl2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p:txBody>
      </p:sp>
      <p:sp>
        <p:nvSpPr>
          <p:cNvPr id="17"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Tree>
    <p:extLst>
      <p:ext uri="{BB962C8B-B14F-4D97-AF65-F5344CB8AC3E}">
        <p14:creationId xmlns:p14="http://schemas.microsoft.com/office/powerpoint/2010/main" val="3705043249"/>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Picture Placeholder 7"/>
          <p:cNvSpPr>
            <a:spLocks noGrp="1"/>
          </p:cNvSpPr>
          <p:nvPr>
            <p:ph type="pic" sz="quarter" idx="13"/>
          </p:nvPr>
        </p:nvSpPr>
        <p:spPr>
          <a:xfrm>
            <a:off x="376238" y="1700213"/>
            <a:ext cx="2743200" cy="1971675"/>
          </a:xfrm>
        </p:spPr>
        <p:txBody>
          <a:bodyPr/>
          <a:lstStyle/>
          <a:p>
            <a:r>
              <a:rPr lang="en-US" noProof="0" smtClean="0"/>
              <a:t>Click icon to add picture</a:t>
            </a:r>
            <a:endParaRPr lang="en-US" noProof="0" dirty="0"/>
          </a:p>
        </p:txBody>
      </p:sp>
      <p:sp>
        <p:nvSpPr>
          <p:cNvPr id="5" name="Picture Placeholder 7"/>
          <p:cNvSpPr>
            <a:spLocks noGrp="1"/>
          </p:cNvSpPr>
          <p:nvPr>
            <p:ph type="pic" sz="quarter" idx="14"/>
          </p:nvPr>
        </p:nvSpPr>
        <p:spPr>
          <a:xfrm>
            <a:off x="6030199" y="1700213"/>
            <a:ext cx="2743200" cy="1971675"/>
          </a:xfrm>
        </p:spPr>
        <p:txBody>
          <a:bodyPr/>
          <a:lstStyle/>
          <a:p>
            <a:r>
              <a:rPr lang="en-US" noProof="0" smtClean="0"/>
              <a:t>Click icon to add picture</a:t>
            </a:r>
            <a:endParaRPr lang="en-US" noProof="0" dirty="0"/>
          </a:p>
        </p:txBody>
      </p:sp>
      <p:sp>
        <p:nvSpPr>
          <p:cNvPr id="6" name="Picture Placeholder 7"/>
          <p:cNvSpPr>
            <a:spLocks noGrp="1"/>
          </p:cNvSpPr>
          <p:nvPr>
            <p:ph type="pic" sz="quarter" idx="15"/>
          </p:nvPr>
        </p:nvSpPr>
        <p:spPr>
          <a:xfrm>
            <a:off x="3203218" y="1700213"/>
            <a:ext cx="2743200" cy="1971675"/>
          </a:xfrm>
        </p:spPr>
        <p:txBody>
          <a:bodyPr/>
          <a:lstStyle/>
          <a:p>
            <a:r>
              <a:rPr lang="en-US" noProof="0" smtClean="0"/>
              <a:t>Click icon to add picture</a:t>
            </a:r>
            <a:endParaRPr lang="en-US" noProof="0" dirty="0"/>
          </a:p>
        </p:txBody>
      </p:sp>
      <p:sp>
        <p:nvSpPr>
          <p:cNvPr id="9" name="Text Placeholder 18"/>
          <p:cNvSpPr>
            <a:spLocks noGrp="1"/>
          </p:cNvSpPr>
          <p:nvPr>
            <p:ph idx="1" hasCustomPrompt="1"/>
          </p:nvPr>
        </p:nvSpPr>
        <p:spPr>
          <a:xfrm>
            <a:off x="376238" y="3832225"/>
            <a:ext cx="2743200" cy="2095200"/>
          </a:xfrm>
          <a:prstGeom prst="rect">
            <a:avLst/>
          </a:prstGeom>
        </p:spPr>
        <p:txBody>
          <a:bodyPr vert="horz" lIns="0" tIns="0" rIns="0" bIns="0" rtlCol="0">
            <a:noAutofit/>
          </a:bodyPr>
          <a:lstStyle>
            <a:lvl1pPr marL="0" indent="0" algn="l">
              <a:buFontTx/>
              <a:buNone/>
              <a:defRPr/>
            </a:lvl1pPr>
            <a:lvl2pPr marL="127000" indent="-127000" algn="l">
              <a:buClrTx/>
              <a:buSzPct val="100000"/>
              <a:buFont typeface="Arial" panose="020B0604020202020204" pitchFamily="34" charset="0"/>
              <a:buChar char="•"/>
              <a:defRPr/>
            </a:lvl2pPr>
            <a:lvl3pPr marL="279400" indent="-127000" algn="l">
              <a:buClrTx/>
              <a:buSzPct val="100000"/>
              <a:buFont typeface="Arial" panose="020B0604020202020204" pitchFamily="34" charset="0"/>
              <a:buChar char="−"/>
              <a:defRPr/>
            </a:lvl3pPr>
            <a:lvl4pPr marL="431800" indent="-127000" algn="l">
              <a:buClrTx/>
              <a:buSzPct val="100000"/>
              <a:buFont typeface="Arial" panose="020B0604020202020204" pitchFamily="34" charset="0"/>
              <a:buChar char="◦"/>
              <a:defRPr/>
            </a:lvl4pPr>
            <a:lvl5pPr marL="584200" indent="-127000" algn="l">
              <a:buClrTx/>
              <a:buSzPct val="100000"/>
              <a:buFont typeface="Arial" panose="020B0604020202020204" pitchFamily="34" charset="0"/>
              <a:buChar cha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3203219" y="3832225"/>
            <a:ext cx="2743200"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6030199" y="3832225"/>
            <a:ext cx="2743200"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8"/>
          <p:cNvSpPr>
            <a:spLocks noGrp="1"/>
          </p:cNvSpPr>
          <p:nvPr>
            <p:ph type="body" sz="quarter" idx="18" hasCustomPrompt="1"/>
          </p:nvPr>
        </p:nvSpPr>
        <p:spPr>
          <a:xfrm>
            <a:off x="376238" y="651600"/>
            <a:ext cx="8371762"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Tree>
    <p:extLst>
      <p:ext uri="{BB962C8B-B14F-4D97-AF65-F5344CB8AC3E}">
        <p14:creationId xmlns:p14="http://schemas.microsoft.com/office/powerpoint/2010/main" val="3395560946"/>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11"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Tree>
    <p:extLst>
      <p:ext uri="{BB962C8B-B14F-4D97-AF65-F5344CB8AC3E}">
        <p14:creationId xmlns:p14="http://schemas.microsoft.com/office/powerpoint/2010/main" val="428195933"/>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78000" y="1857892"/>
            <a:ext cx="4096512" cy="169545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9" name="Text Placeholder 8"/>
          <p:cNvSpPr>
            <a:spLocks noGrp="1"/>
          </p:cNvSpPr>
          <p:nvPr>
            <p:ph type="body" sz="quarter" idx="21"/>
          </p:nvPr>
        </p:nvSpPr>
        <p:spPr>
          <a:xfrm>
            <a:off x="4684645" y="1857892"/>
            <a:ext cx="4096512" cy="169545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Rectangle 3"/>
          <p:cNvSpPr/>
          <p:nvPr userDrawn="1"/>
        </p:nvSpPr>
        <p:spPr>
          <a:xfrm>
            <a:off x="378000" y="1705378"/>
            <a:ext cx="41001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userDrawn="1"/>
        </p:nvSpPr>
        <p:spPr>
          <a:xfrm>
            <a:off x="4684646" y="1705378"/>
            <a:ext cx="408971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6" name="Picture Placeholder 29"/>
          <p:cNvSpPr>
            <a:spLocks noGrp="1"/>
          </p:cNvSpPr>
          <p:nvPr>
            <p:ph type="pic" sz="quarter" idx="19" hasCustomPrompt="1"/>
          </p:nvPr>
        </p:nvSpPr>
        <p:spPr>
          <a:xfrm>
            <a:off x="3577118"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7818462"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Tree>
    <p:extLst>
      <p:ext uri="{BB962C8B-B14F-4D97-AF65-F5344CB8AC3E}">
        <p14:creationId xmlns:p14="http://schemas.microsoft.com/office/powerpoint/2010/main" val="4239408974"/>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81960" y="1857892"/>
            <a:ext cx="4096512" cy="169545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9" name="Text Placeholder 8"/>
          <p:cNvSpPr>
            <a:spLocks noGrp="1"/>
          </p:cNvSpPr>
          <p:nvPr>
            <p:ph type="body" sz="quarter" idx="21"/>
          </p:nvPr>
        </p:nvSpPr>
        <p:spPr>
          <a:xfrm>
            <a:off x="4684646" y="1857892"/>
            <a:ext cx="4096512" cy="169545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Rectangle 3"/>
          <p:cNvSpPr/>
          <p:nvPr userDrawn="1"/>
        </p:nvSpPr>
        <p:spPr>
          <a:xfrm>
            <a:off x="381960" y="1705378"/>
            <a:ext cx="4096512"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userDrawn="1"/>
        </p:nvSpPr>
        <p:spPr>
          <a:xfrm>
            <a:off x="4684646" y="1705378"/>
            <a:ext cx="4096512"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7" name="Picture Placeholder 29"/>
          <p:cNvSpPr>
            <a:spLocks noGrp="1"/>
          </p:cNvSpPr>
          <p:nvPr>
            <p:ph type="pic" sz="quarter" idx="20" hasCustomPrompt="1"/>
          </p:nvPr>
        </p:nvSpPr>
        <p:spPr>
          <a:xfrm>
            <a:off x="7848037" y="1857892"/>
            <a:ext cx="93312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381960" y="4249682"/>
            <a:ext cx="4096512" cy="169545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11" name="Text Placeholder 8"/>
          <p:cNvSpPr>
            <a:spLocks noGrp="1"/>
          </p:cNvSpPr>
          <p:nvPr>
            <p:ph type="body" sz="quarter" idx="23"/>
          </p:nvPr>
        </p:nvSpPr>
        <p:spPr>
          <a:xfrm>
            <a:off x="4684646" y="4249682"/>
            <a:ext cx="4096512" cy="1695450"/>
          </a:xfrm>
        </p:spPr>
        <p:txBody>
          <a:bodyPr vert="horz" lIns="0" tIns="0" rIns="0" bIns="0" rtlCol="0">
            <a:noAutofit/>
          </a:bodyPr>
          <a:lstStyle>
            <a:lvl1pPr>
              <a:defRPr lang="en-US" noProof="0" smtClean="0"/>
            </a:lvl1pPr>
            <a:lvl2pPr>
              <a:defRPr lang="en-US" noProof="0" smtClean="0"/>
            </a:lvl2pPr>
            <a:lvl3pPr>
              <a:defRPr lang="en-US" b="0" noProof="0" smtClean="0"/>
            </a:lvl3pPr>
            <a:lvl4pPr>
              <a:defRPr lang="en-US" b="0" noProof="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12" name="Rectangle 11"/>
          <p:cNvSpPr/>
          <p:nvPr userDrawn="1"/>
        </p:nvSpPr>
        <p:spPr>
          <a:xfrm>
            <a:off x="381960" y="4103518"/>
            <a:ext cx="409651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3" name="Rectangle 12"/>
          <p:cNvSpPr/>
          <p:nvPr userDrawn="1"/>
        </p:nvSpPr>
        <p:spPr>
          <a:xfrm>
            <a:off x="4684646" y="4103518"/>
            <a:ext cx="409651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4" name="Picture Placeholder 29"/>
          <p:cNvSpPr>
            <a:spLocks noGrp="1"/>
          </p:cNvSpPr>
          <p:nvPr>
            <p:ph type="pic" sz="quarter" idx="24" hasCustomPrompt="1"/>
          </p:nvPr>
        </p:nvSpPr>
        <p:spPr>
          <a:xfrm>
            <a:off x="3548936" y="4255706"/>
            <a:ext cx="929536"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7848038" y="4249682"/>
            <a:ext cx="93312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376238" y="651600"/>
            <a:ext cx="8398126"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7" name="Picture Placeholder 29"/>
          <p:cNvSpPr>
            <a:spLocks noGrp="1"/>
          </p:cNvSpPr>
          <p:nvPr>
            <p:ph type="pic" sz="quarter" idx="19" hasCustomPrompt="1"/>
          </p:nvPr>
        </p:nvSpPr>
        <p:spPr>
          <a:xfrm>
            <a:off x="3570817" y="1863916"/>
            <a:ext cx="907655"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Tree>
    <p:extLst>
      <p:ext uri="{BB962C8B-B14F-4D97-AF65-F5344CB8AC3E}">
        <p14:creationId xmlns:p14="http://schemas.microsoft.com/office/powerpoint/2010/main" val="3897561385"/>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Rectangle 3"/>
          <p:cNvSpPr/>
          <p:nvPr userDrawn="1"/>
        </p:nvSpPr>
        <p:spPr>
          <a:xfrm>
            <a:off x="3245467" y="1705968"/>
            <a:ext cx="2660904"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userDrawn="1"/>
        </p:nvSpPr>
        <p:spPr>
          <a:xfrm>
            <a:off x="378000" y="1700213"/>
            <a:ext cx="2660904"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userDrawn="1"/>
        </p:nvSpPr>
        <p:spPr>
          <a:xfrm>
            <a:off x="6112933" y="1705968"/>
            <a:ext cx="2660904"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Text Placeholder 8"/>
          <p:cNvSpPr>
            <a:spLocks noGrp="1"/>
          </p:cNvSpPr>
          <p:nvPr>
            <p:ph type="body" sz="quarter" idx="17"/>
          </p:nvPr>
        </p:nvSpPr>
        <p:spPr>
          <a:xfrm>
            <a:off x="3245467" y="1851441"/>
            <a:ext cx="2660904" cy="3845754"/>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8" name="Text Placeholder 8"/>
          <p:cNvSpPr>
            <a:spLocks noGrp="1"/>
          </p:cNvSpPr>
          <p:nvPr>
            <p:ph type="body" sz="quarter" idx="18"/>
          </p:nvPr>
        </p:nvSpPr>
        <p:spPr>
          <a:xfrm>
            <a:off x="378000" y="1851441"/>
            <a:ext cx="2660904" cy="3845754"/>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9" name="Text Placeholder 8"/>
          <p:cNvSpPr>
            <a:spLocks noGrp="1"/>
          </p:cNvSpPr>
          <p:nvPr>
            <p:ph type="body" sz="quarter" idx="19"/>
          </p:nvPr>
        </p:nvSpPr>
        <p:spPr>
          <a:xfrm>
            <a:off x="6112933" y="1851441"/>
            <a:ext cx="2660904" cy="3845754"/>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10" name="Text Placeholder 8"/>
          <p:cNvSpPr>
            <a:spLocks noGrp="1"/>
          </p:cNvSpPr>
          <p:nvPr>
            <p:ph type="body" sz="quarter" idx="13" hasCustomPrompt="1"/>
          </p:nvPr>
        </p:nvSpPr>
        <p:spPr>
          <a:xfrm>
            <a:off x="376238" y="651600"/>
            <a:ext cx="8371762"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Tree>
    <p:extLst>
      <p:ext uri="{BB962C8B-B14F-4D97-AF65-F5344CB8AC3E}">
        <p14:creationId xmlns:p14="http://schemas.microsoft.com/office/powerpoint/2010/main" val="1735867472"/>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334099"/>
          </a:xfrm>
        </p:spPr>
        <p:txBody>
          <a:bodyPr/>
          <a:lstStyle/>
          <a:p>
            <a:r>
              <a:rPr lang="en-US" noProof="0" smtClean="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5" name="Text Placeholder 8"/>
          <p:cNvSpPr>
            <a:spLocks noGrp="1"/>
          </p:cNvSpPr>
          <p:nvPr>
            <p:ph type="body" sz="quarter" idx="18"/>
          </p:nvPr>
        </p:nvSpPr>
        <p:spPr>
          <a:xfrm>
            <a:off x="6822627" y="2556000"/>
            <a:ext cx="1944000" cy="339480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6" name="Text Placeholder 8"/>
          <p:cNvSpPr>
            <a:spLocks noGrp="1"/>
          </p:cNvSpPr>
          <p:nvPr>
            <p:ph type="body" sz="quarter" idx="19"/>
          </p:nvPr>
        </p:nvSpPr>
        <p:spPr>
          <a:xfrm>
            <a:off x="2526209" y="2556000"/>
            <a:ext cx="1944000" cy="339480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7" name="Text Placeholder 8"/>
          <p:cNvSpPr>
            <a:spLocks noGrp="1"/>
          </p:cNvSpPr>
          <p:nvPr>
            <p:ph type="body" sz="quarter" idx="20"/>
          </p:nvPr>
        </p:nvSpPr>
        <p:spPr>
          <a:xfrm>
            <a:off x="4674418" y="2556000"/>
            <a:ext cx="1944000" cy="3394800"/>
          </a:xfrm>
        </p:spPr>
        <p:txBody>
          <a:bodyPr vert="horz" lIns="0" tIns="0" rIns="0" bIns="0" rtlCol="0">
            <a:noAutofit/>
          </a:bodyPr>
          <a:lstStyle>
            <a:lvl1pPr>
              <a:defRPr lang="en-US" noProof="0" dirty="0" smtClean="0"/>
            </a:lvl1pPr>
            <a:lvl2pPr>
              <a:defRPr lang="en-US" noProof="0" dirty="0" smtClean="0"/>
            </a:lvl2pPr>
            <a:lvl3pPr>
              <a:defRPr lang="en-US" b="0" noProof="0" dirty="0" smtClean="0"/>
            </a:lvl3pPr>
            <a:lvl4pPr>
              <a:defRPr lang="en-US" b="0" noProof="0" dirty="0" smtClean="0"/>
            </a:lvl4pPr>
            <a:lvl5pPr>
              <a:defRPr lang="en-US" b="0" noProof="0" dirty="0"/>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Tree>
    <p:extLst>
      <p:ext uri="{BB962C8B-B14F-4D97-AF65-F5344CB8AC3E}">
        <p14:creationId xmlns:p14="http://schemas.microsoft.com/office/powerpoint/2010/main" val="2912430734"/>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6237" y="317500"/>
            <a:ext cx="8391526" cy="370193"/>
          </a:xfrm>
        </p:spPr>
        <p:txBody>
          <a:bodyPr/>
          <a:lstStyle>
            <a:lvl1pPr>
              <a:defRPr>
                <a:solidFill>
                  <a:schemeClr val="bg1"/>
                </a:solidFill>
              </a:defRPr>
            </a:lvl1pPr>
          </a:lstStyle>
          <a:p>
            <a:r>
              <a:rPr lang="en-US" noProof="0" smtClean="0"/>
              <a:t>Click to edit Master title style</a:t>
            </a:r>
            <a:endParaRPr lang="en-US" noProof="0" dirty="0"/>
          </a:p>
        </p:txBody>
      </p:sp>
      <p:sp>
        <p:nvSpPr>
          <p:cNvPr id="4" name="Text Placeholder 8"/>
          <p:cNvSpPr>
            <a:spLocks noGrp="1"/>
          </p:cNvSpPr>
          <p:nvPr>
            <p:ph type="body" sz="quarter" idx="17"/>
          </p:nvPr>
        </p:nvSpPr>
        <p:spPr>
          <a:xfrm>
            <a:off x="378000" y="2556000"/>
            <a:ext cx="1944000" cy="3394800"/>
          </a:xfrm>
        </p:spPr>
        <p:txBody>
          <a:bodyPr vert="horz" lIns="0" tIns="0" rIns="0" bIns="0" rtlCol="0">
            <a:noAutofit/>
          </a:bodyPr>
          <a:lstStyle>
            <a:lvl1pPr>
              <a:defRPr lang="en-US" noProof="0" smtClean="0">
                <a:solidFill>
                  <a:schemeClr val="bg1"/>
                </a:solidFill>
              </a:defRPr>
            </a:lvl1pPr>
            <a:lvl2pPr>
              <a:defRPr lang="en-US" noProof="0" smtClean="0">
                <a:solidFill>
                  <a:schemeClr val="bg1"/>
                </a:solidFill>
              </a:defRPr>
            </a:lvl2pPr>
            <a:lvl3pPr>
              <a:defRPr lang="en-US" b="0" noProof="0" smtClean="0">
                <a:solidFill>
                  <a:schemeClr val="bg1"/>
                </a:solidFill>
              </a:defRPr>
            </a:lvl3pPr>
            <a:lvl4pPr>
              <a:defRPr lang="en-US" b="0" noProof="0" smtClean="0">
                <a:solidFill>
                  <a:schemeClr val="bg1"/>
                </a:solidFill>
              </a:defRPr>
            </a:lvl4pPr>
            <a:lvl5pPr>
              <a:defRPr lang="en-US" b="0" noProof="0" dirty="0">
                <a:solidFill>
                  <a:schemeClr val="bg1"/>
                </a:solidFill>
              </a:defRPr>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5" name="Text Placeholder 8"/>
          <p:cNvSpPr>
            <a:spLocks noGrp="1"/>
          </p:cNvSpPr>
          <p:nvPr>
            <p:ph type="body" sz="quarter" idx="18"/>
          </p:nvPr>
        </p:nvSpPr>
        <p:spPr>
          <a:xfrm>
            <a:off x="6825564" y="2556000"/>
            <a:ext cx="1944000" cy="3394800"/>
          </a:xfrm>
        </p:spPr>
        <p:txBody>
          <a:bodyPr vert="horz" lIns="0" tIns="0" rIns="0" bIns="0" rtlCol="0">
            <a:noAutofit/>
          </a:bodyPr>
          <a:lstStyle>
            <a:lvl1pPr>
              <a:defRPr lang="en-US" noProof="0" smtClean="0">
                <a:solidFill>
                  <a:schemeClr val="bg1"/>
                </a:solidFill>
              </a:defRPr>
            </a:lvl1pPr>
            <a:lvl2pPr>
              <a:defRPr lang="en-US" noProof="0" smtClean="0">
                <a:solidFill>
                  <a:schemeClr val="bg1"/>
                </a:solidFill>
              </a:defRPr>
            </a:lvl2pPr>
            <a:lvl3pPr>
              <a:defRPr lang="en-US" b="0" noProof="0" smtClean="0">
                <a:solidFill>
                  <a:schemeClr val="bg1"/>
                </a:solidFill>
              </a:defRPr>
            </a:lvl3pPr>
            <a:lvl4pPr>
              <a:defRPr lang="en-US" b="0" noProof="0" smtClean="0">
                <a:solidFill>
                  <a:schemeClr val="bg1"/>
                </a:solidFill>
              </a:defRPr>
            </a:lvl4pPr>
            <a:lvl5pPr>
              <a:defRPr lang="en-US" b="0" noProof="0" dirty="0">
                <a:solidFill>
                  <a:schemeClr val="bg1"/>
                </a:solidFill>
              </a:defRPr>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6" name="Text Placeholder 8"/>
          <p:cNvSpPr>
            <a:spLocks noGrp="1"/>
          </p:cNvSpPr>
          <p:nvPr>
            <p:ph type="body" sz="quarter" idx="19"/>
          </p:nvPr>
        </p:nvSpPr>
        <p:spPr>
          <a:xfrm>
            <a:off x="2527188" y="2556000"/>
            <a:ext cx="1944000" cy="3394800"/>
          </a:xfrm>
        </p:spPr>
        <p:txBody>
          <a:bodyPr vert="horz" lIns="0" tIns="0" rIns="0" bIns="0" rtlCol="0">
            <a:noAutofit/>
          </a:bodyPr>
          <a:lstStyle>
            <a:lvl1pPr>
              <a:defRPr lang="en-US" noProof="0" smtClean="0">
                <a:solidFill>
                  <a:schemeClr val="bg1"/>
                </a:solidFill>
              </a:defRPr>
            </a:lvl1pPr>
            <a:lvl2pPr>
              <a:defRPr lang="en-US" noProof="0" smtClean="0">
                <a:solidFill>
                  <a:schemeClr val="bg1"/>
                </a:solidFill>
              </a:defRPr>
            </a:lvl2pPr>
            <a:lvl3pPr>
              <a:defRPr lang="en-US" b="0" noProof="0" smtClean="0">
                <a:solidFill>
                  <a:schemeClr val="bg1"/>
                </a:solidFill>
              </a:defRPr>
            </a:lvl3pPr>
            <a:lvl4pPr>
              <a:defRPr lang="en-US" b="0" noProof="0" smtClean="0">
                <a:solidFill>
                  <a:schemeClr val="bg1"/>
                </a:solidFill>
              </a:defRPr>
            </a:lvl4pPr>
            <a:lvl5pPr>
              <a:defRPr lang="en-US" b="0" noProof="0" dirty="0">
                <a:solidFill>
                  <a:schemeClr val="bg1"/>
                </a:solidFill>
              </a:defRPr>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7" name="Text Placeholder 8"/>
          <p:cNvSpPr>
            <a:spLocks noGrp="1"/>
          </p:cNvSpPr>
          <p:nvPr>
            <p:ph type="body" sz="quarter" idx="20"/>
          </p:nvPr>
        </p:nvSpPr>
        <p:spPr>
          <a:xfrm>
            <a:off x="4676376" y="2556000"/>
            <a:ext cx="1944000" cy="3394800"/>
          </a:xfrm>
        </p:spPr>
        <p:txBody>
          <a:bodyPr vert="horz" lIns="0" tIns="0" rIns="0" bIns="0" rtlCol="0">
            <a:noAutofit/>
          </a:bodyPr>
          <a:lstStyle>
            <a:lvl1pPr>
              <a:defRPr lang="en-US" noProof="0" smtClean="0">
                <a:solidFill>
                  <a:schemeClr val="bg1"/>
                </a:solidFill>
              </a:defRPr>
            </a:lvl1pPr>
            <a:lvl2pPr>
              <a:defRPr lang="en-US" noProof="0" smtClean="0">
                <a:solidFill>
                  <a:schemeClr val="bg1"/>
                </a:solidFill>
              </a:defRPr>
            </a:lvl2pPr>
            <a:lvl3pPr>
              <a:defRPr lang="en-US" b="0" noProof="0" smtClean="0">
                <a:solidFill>
                  <a:schemeClr val="bg1"/>
                </a:solidFill>
              </a:defRPr>
            </a:lvl3pPr>
            <a:lvl4pPr>
              <a:defRPr lang="en-US" b="0" noProof="0" smtClean="0">
                <a:solidFill>
                  <a:schemeClr val="bg1"/>
                </a:solidFill>
              </a:defRPr>
            </a:lvl4pPr>
            <a:lvl5pPr>
              <a:defRPr lang="en-US" b="0" noProof="0" dirty="0">
                <a:solidFill>
                  <a:schemeClr val="bg1"/>
                </a:solidFill>
              </a:defRPr>
            </a:lvl5pPr>
          </a:lstStyle>
          <a:p>
            <a:pPr lvl="0">
              <a:buFontTx/>
              <a:tabLst>
                <a:tab pos="5029200" algn="r"/>
              </a:tabLst>
            </a:pPr>
            <a:r>
              <a:rPr lang="en-US" noProof="0" smtClean="0"/>
              <a:t>Click to edit Master text styles</a:t>
            </a:r>
          </a:p>
          <a:p>
            <a:pPr lvl="1">
              <a:buFontTx/>
              <a:tabLst>
                <a:tab pos="5029200" algn="r"/>
              </a:tabLst>
            </a:pPr>
            <a:r>
              <a:rPr lang="en-US" noProof="0" smtClean="0"/>
              <a:t>Second level</a:t>
            </a:r>
          </a:p>
          <a:p>
            <a:pPr lvl="2">
              <a:buFontTx/>
              <a:tabLst>
                <a:tab pos="5029200" algn="r"/>
              </a:tabLst>
            </a:pPr>
            <a:r>
              <a:rPr lang="en-US" noProof="0" smtClean="0"/>
              <a:t>Third level</a:t>
            </a:r>
          </a:p>
          <a:p>
            <a:pPr lvl="3">
              <a:buFontTx/>
              <a:tabLst>
                <a:tab pos="5029200" algn="r"/>
              </a:tabLst>
            </a:pPr>
            <a:r>
              <a:rPr lang="en-US" noProof="0" smtClean="0"/>
              <a:t>Fourth level</a:t>
            </a:r>
          </a:p>
          <a:p>
            <a:pPr lvl="4">
              <a:buFontTx/>
              <a:tabLst>
                <a:tab pos="5029200" algn="r"/>
              </a:tabLst>
            </a:pPr>
            <a:r>
              <a:rPr lang="en-US" noProof="0" smtClean="0"/>
              <a:t>Fifth level</a:t>
            </a:r>
            <a:endParaRPr lang="en-US" noProof="0" dirty="0"/>
          </a:p>
        </p:txBody>
      </p:sp>
      <p:sp>
        <p:nvSpPr>
          <p:cNvPr id="8" name="Text Placeholder 8"/>
          <p:cNvSpPr>
            <a:spLocks noGrp="1"/>
          </p:cNvSpPr>
          <p:nvPr>
            <p:ph type="body" sz="quarter" idx="13" hasCustomPrompt="1"/>
          </p:nvPr>
        </p:nvSpPr>
        <p:spPr>
          <a:xfrm>
            <a:off x="376237" y="687694"/>
            <a:ext cx="8391526" cy="757255"/>
          </a:xfrm>
          <a:prstGeom prst="rect">
            <a:avLst/>
          </a:prstGeom>
        </p:spPr>
        <p:txBody>
          <a:bodyPr lIns="0" tIns="0" rIns="0" bIns="0">
            <a:noAutofit/>
          </a:bodyPr>
          <a:lstStyle>
            <a:lvl1pPr marL="0" indent="0">
              <a:buNone/>
              <a:defRPr sz="2000" b="0">
                <a:solidFill>
                  <a:schemeClr val="bg1"/>
                </a:solidFill>
              </a:defRPr>
            </a:lvl1pPr>
          </a:lstStyle>
          <a:p>
            <a:pPr lvl="0"/>
            <a:r>
              <a:rPr lang="en-US" noProof="0" dirty="0"/>
              <a:t>Click to add subtitle</a:t>
            </a:r>
          </a:p>
        </p:txBody>
      </p:sp>
      <p:sp>
        <p:nvSpPr>
          <p:cNvPr id="13" name="CaseCode"/>
          <p:cNvSpPr txBox="1"/>
          <p:nvPr userDrawn="1"/>
        </p:nvSpPr>
        <p:spPr>
          <a:xfrm>
            <a:off x="4751388" y="6477000"/>
            <a:ext cx="367242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a:t>
            </a:r>
            <a:r>
              <a:rPr lang="en-US" sz="650" noProof="0" dirty="0" smtClean="0">
                <a:solidFill>
                  <a:schemeClr val="bg1"/>
                </a:solidFill>
              </a:rPr>
              <a:t>Slide master1]</a:t>
            </a:r>
            <a:endParaRPr lang="en-US" sz="650" noProof="0" dirty="0">
              <a:solidFill>
                <a:schemeClr val="bg1"/>
              </a:solidFill>
            </a:endParaRPr>
          </a:p>
        </p:txBody>
      </p:sp>
      <p:sp>
        <p:nvSpPr>
          <p:cNvPr id="14" name="Copyright"/>
          <p:cNvSpPr txBox="1"/>
          <p:nvPr userDrawn="1"/>
        </p:nvSpPr>
        <p:spPr>
          <a:xfrm>
            <a:off x="376236" y="6476999"/>
            <a:ext cx="4016376"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smtClean="0">
                <a:solidFill>
                  <a:schemeClr val="bg1"/>
                </a:solidFill>
              </a:rPr>
              <a:t>Copyright © 2016 Deloitte Development LLC. All rights reserved.</a:t>
            </a:r>
            <a:endParaRPr lang="en-US" sz="650" noProof="0" dirty="0">
              <a:solidFill>
                <a:schemeClr val="bg1"/>
              </a:solidFill>
            </a:endParaRPr>
          </a:p>
        </p:txBody>
      </p:sp>
      <p:sp>
        <p:nvSpPr>
          <p:cNvPr id="15" name="TextBox 14"/>
          <p:cNvSpPr txBox="1"/>
          <p:nvPr userDrawn="1"/>
        </p:nvSpPr>
        <p:spPr>
          <a:xfrm>
            <a:off x="8536782" y="6477000"/>
            <a:ext cx="230981"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4044370876"/>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376237" y="651600"/>
            <a:ext cx="8391525"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dirty="0"/>
              <a:t>Click to add subtitle</a:t>
            </a:r>
          </a:p>
        </p:txBody>
      </p:sp>
      <p:sp>
        <p:nvSpPr>
          <p:cNvPr id="9"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0" name="Text Placeholder 18"/>
          <p:cNvSpPr>
            <a:spLocks noGrp="1"/>
          </p:cNvSpPr>
          <p:nvPr>
            <p:ph idx="1"/>
          </p:nvPr>
        </p:nvSpPr>
        <p:spPr>
          <a:xfrm>
            <a:off x="376237" y="1665288"/>
            <a:ext cx="4195763" cy="4716463"/>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4167089491"/>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3242278702"/>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7" name="Group 6"/>
          <p:cNvGrpSpPr/>
          <p:nvPr userDrawn="1"/>
        </p:nvGrpSpPr>
        <p:grpSpPr>
          <a:xfrm>
            <a:off x="377991" y="378000"/>
            <a:ext cx="162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solidFill>
                  <a:schemeClr val="bg1"/>
                </a:solidFill>
              </a:endParaRPr>
            </a:p>
          </p:txBody>
        </p:sp>
      </p:grpSp>
    </p:spTree>
    <p:extLst>
      <p:ext uri="{BB962C8B-B14F-4D97-AF65-F5344CB8AC3E}">
        <p14:creationId xmlns:p14="http://schemas.microsoft.com/office/powerpoint/2010/main" val="325816280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xmlns="">
        <p15:guide id="1" orient="horz" pos="408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3936"/>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Text &amp; Conten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0113" y="295683"/>
            <a:ext cx="8388000" cy="469492"/>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9" name="Text Placeholder 8"/>
          <p:cNvSpPr>
            <a:spLocks noGrp="1"/>
          </p:cNvSpPr>
          <p:nvPr>
            <p:ph type="body" sz="quarter" idx="13"/>
          </p:nvPr>
        </p:nvSpPr>
        <p:spPr>
          <a:xfrm>
            <a:off x="370113" y="765175"/>
            <a:ext cx="8388000" cy="969282"/>
          </a:xfrm>
        </p:spPr>
        <p:txBody>
          <a:bodyPr>
            <a:normAutofit/>
          </a:bodyPr>
          <a:lstStyle>
            <a:lvl1pPr marL="0" indent="0">
              <a:buNone/>
              <a:defRPr sz="3000" b="0">
                <a:solidFill>
                  <a:schemeClr val="accent5"/>
                </a:solidFill>
              </a:defRPr>
            </a:lvl1pPr>
          </a:lstStyle>
          <a:p>
            <a:pPr lvl="0"/>
            <a:r>
              <a:rPr lang="en-US" smtClean="0"/>
              <a:t>Click to edit Master text styles</a:t>
            </a:r>
          </a:p>
        </p:txBody>
      </p:sp>
      <p:sp>
        <p:nvSpPr>
          <p:cNvPr id="20" name="Text Placeholder 19"/>
          <p:cNvSpPr>
            <a:spLocks noGrp="1"/>
          </p:cNvSpPr>
          <p:nvPr>
            <p:ph type="body" sz="quarter" idx="14"/>
          </p:nvPr>
        </p:nvSpPr>
        <p:spPr>
          <a:xfrm>
            <a:off x="370800" y="1803543"/>
            <a:ext cx="4140000" cy="4536000"/>
          </a:xfrm>
        </p:spPr>
        <p:txBody>
          <a:bodyPr/>
          <a:lstStyle>
            <a:lvl4pPr marL="539750" indent="-27305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370113" y="6407835"/>
            <a:ext cx="7559473" cy="252000"/>
          </a:xfrm>
          <a:prstGeom prst="rect">
            <a:avLst/>
          </a:prstGeom>
        </p:spPr>
        <p:txBody>
          <a:bodyPr vert="horz" lIns="0" tIns="0" rIns="0" bIns="0" rtlCol="0" anchor="ctr" anchorCtr="0"/>
          <a:lstStyle>
            <a:lvl1pPr algn="l">
              <a:defRPr sz="800" b="0">
                <a:solidFill>
                  <a:srgbClr val="8C8C8C"/>
                </a:solidFill>
              </a:defRPr>
            </a:lvl1pPr>
          </a:lstStyle>
          <a:p>
            <a:r>
              <a:rPr lang="en-US" dirty="0" smtClean="0"/>
              <a:t>Copyright © 2014 Deloitte Development LLC. All rights reserved.</a:t>
            </a:r>
            <a:endParaRPr lang="en-GB" dirty="0"/>
          </a:p>
        </p:txBody>
      </p:sp>
      <p:sp>
        <p:nvSpPr>
          <p:cNvPr id="6" name="Slide Number Placeholder 7"/>
          <p:cNvSpPr>
            <a:spLocks noGrp="1"/>
          </p:cNvSpPr>
          <p:nvPr>
            <p:ph type="sldNum" sz="quarter" idx="4"/>
          </p:nvPr>
        </p:nvSpPr>
        <p:spPr>
          <a:xfrm>
            <a:off x="7971996" y="6407835"/>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
        <p:nvSpPr>
          <p:cNvPr id="8" name="Chart Placeholder 7"/>
          <p:cNvSpPr>
            <a:spLocks noGrp="1"/>
          </p:cNvSpPr>
          <p:nvPr>
            <p:ph type="chart" sz="quarter" idx="15"/>
          </p:nvPr>
        </p:nvSpPr>
        <p:spPr>
          <a:xfrm>
            <a:off x="4643437" y="1803543"/>
            <a:ext cx="4140000" cy="4536000"/>
          </a:xfrm>
        </p:spPr>
        <p:txBody>
          <a:bodyPr/>
          <a:lstStyle/>
          <a:p>
            <a:r>
              <a:rPr lang="en-US" dirty="0" smtClean="0"/>
              <a:t>Click icon to add chart</a:t>
            </a:r>
            <a:endParaRPr lang="en-GB" dirty="0"/>
          </a:p>
        </p:txBody>
      </p:sp>
    </p:spTree>
    <p:extLst>
      <p:ext uri="{BB962C8B-B14F-4D97-AF65-F5344CB8AC3E}">
        <p14:creationId xmlns:p14="http://schemas.microsoft.com/office/powerpoint/2010/main" val="2771381791"/>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Title and Single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113" y="1432581"/>
            <a:ext cx="8388000" cy="4937760"/>
          </a:xfrm>
        </p:spPr>
        <p:txBody>
          <a:bodyPr>
            <a:noAutofit/>
          </a:bodyPr>
          <a:lstStyle>
            <a:lvl1pPr marL="0" indent="0">
              <a:spcBef>
                <a:spcPts val="1800"/>
              </a:spcBef>
              <a:spcAft>
                <a:spcPts val="0"/>
              </a:spcAft>
              <a:buNone/>
              <a:defRPr sz="2000" b="0">
                <a:solidFill>
                  <a:schemeClr val="tx2"/>
                </a:solidFill>
              </a:defRPr>
            </a:lvl1pPr>
            <a:lvl2pPr marL="228600" indent="-228600">
              <a:spcBef>
                <a:spcPts val="600"/>
              </a:spcBef>
              <a:spcAft>
                <a:spcPts val="0"/>
              </a:spcAft>
              <a:buFont typeface="Arial" pitchFamily="34" charset="0"/>
              <a:buChar char="•"/>
              <a:tabLst/>
              <a:defRPr sz="2000" b="0">
                <a:solidFill>
                  <a:schemeClr val="tx2"/>
                </a:solidFill>
              </a:defRPr>
            </a:lvl2pPr>
            <a:lvl3pPr marL="228600" indent="-228600">
              <a:spcBef>
                <a:spcPts val="600"/>
              </a:spcBef>
              <a:spcAft>
                <a:spcPts val="0"/>
              </a:spcAft>
              <a:buFont typeface="Arial" pitchFamily="34" charset="0"/>
              <a:buChar char="•"/>
              <a:defRPr sz="2000" b="0">
                <a:solidFill>
                  <a:schemeClr val="tx2"/>
                </a:solidFill>
              </a:defRPr>
            </a:lvl3pPr>
            <a:lvl4pPr>
              <a:spcBef>
                <a:spcPts val="600"/>
              </a:spcBef>
              <a:spcAft>
                <a:spcPts val="0"/>
              </a:spcAft>
              <a:buFont typeface="Arial" pitchFamily="34" charset="0"/>
              <a:buChar char="−"/>
              <a:defRPr sz="2000" b="0">
                <a:solidFill>
                  <a:schemeClr val="tx2"/>
                </a:solidFill>
              </a:defRPr>
            </a:lvl4pPr>
            <a:lvl5pPr marL="685800" indent="-228600">
              <a:spcBef>
                <a:spcPts val="600"/>
              </a:spcBef>
              <a:spcAft>
                <a:spcPts val="0"/>
              </a:spcAft>
              <a:buFont typeface="Wingdings" panose="05000000000000000000" pitchFamily="2" charset="2"/>
              <a:buChar char="§"/>
              <a:defRPr sz="2000" b="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370113" y="295200"/>
            <a:ext cx="8388000" cy="1097280"/>
          </a:xfrm>
          <a:prstGeom prst="rect">
            <a:avLst/>
          </a:prstGeom>
        </p:spPr>
        <p:txBody>
          <a:bodyPr vert="horz" lIns="0" tIns="0" rIns="0" bIns="0" rtlCol="0" anchor="t" anchorCtr="0">
            <a:normAutofit/>
          </a:bodyPr>
          <a:lstStyle>
            <a:lvl1pPr>
              <a:defRPr sz="3000">
                <a:solidFill>
                  <a:schemeClr val="accent2"/>
                </a:solidFill>
              </a:defRPr>
            </a:lvl1pPr>
          </a:lstStyle>
          <a:p>
            <a:r>
              <a:rPr lang="en-US" smtClean="0"/>
              <a:t>Click to edit Master title style</a:t>
            </a:r>
            <a:endParaRPr lang="en-GB" dirty="0"/>
          </a:p>
        </p:txBody>
      </p:sp>
      <p:sp>
        <p:nvSpPr>
          <p:cNvPr id="10" name="Slide Number Placeholder 7"/>
          <p:cNvSpPr>
            <a:spLocks noGrp="1"/>
          </p:cNvSpPr>
          <p:nvPr>
            <p:ph type="sldNum" sz="quarter" idx="4"/>
          </p:nvPr>
        </p:nvSpPr>
        <p:spPr>
          <a:xfrm>
            <a:off x="7971996" y="6579963"/>
            <a:ext cx="792088"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dirty="0"/>
          </a:p>
        </p:txBody>
      </p:sp>
    </p:spTree>
    <p:extLst>
      <p:ext uri="{BB962C8B-B14F-4D97-AF65-F5344CB8AC3E}">
        <p14:creationId xmlns:p14="http://schemas.microsoft.com/office/powerpoint/2010/main" val="7847675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cSld name="Divider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7211" y="1425650"/>
            <a:ext cx="8415313" cy="973133"/>
          </a:xfrm>
        </p:spPr>
        <p:txBody>
          <a:bodyPr anchor="b">
            <a:noAutofit/>
          </a:bodyPr>
          <a:lstStyle>
            <a:lvl1pPr algn="l">
              <a:defRPr sz="4800" b="0" cap="none" baseline="0">
                <a:solidFill>
                  <a:schemeClr val="accent3"/>
                </a:solidFill>
              </a:defRPr>
            </a:lvl1pPr>
          </a:lstStyle>
          <a:p>
            <a:r>
              <a:rPr lang="en-US" smtClean="0"/>
              <a:t>Click to edit Master title style</a:t>
            </a:r>
            <a:endParaRPr lang="en-GB" dirty="0"/>
          </a:p>
        </p:txBody>
      </p:sp>
      <p:sp>
        <p:nvSpPr>
          <p:cNvPr id="6" name="Text Placeholder 5"/>
          <p:cNvSpPr>
            <a:spLocks noGrp="1"/>
          </p:cNvSpPr>
          <p:nvPr>
            <p:ph type="body" sz="quarter" idx="10"/>
          </p:nvPr>
        </p:nvSpPr>
        <p:spPr>
          <a:xfrm>
            <a:off x="357188" y="2390011"/>
            <a:ext cx="8429654" cy="3200080"/>
          </a:xfrm>
        </p:spPr>
        <p:txBody>
          <a:bodyPr>
            <a:noAutofit/>
          </a:bodyPr>
          <a:lstStyle>
            <a:lvl1pPr marL="0" indent="0">
              <a:buNone/>
              <a:defRPr sz="4800">
                <a:solidFill>
                  <a:schemeClr val="bg1"/>
                </a:solidFill>
              </a:defRPr>
            </a:lvl1pPr>
          </a:lstStyle>
          <a:p>
            <a:pPr lvl="0"/>
            <a:r>
              <a:rPr lang="en-US" smtClean="0"/>
              <a:t>Click to edit Master text styles</a:t>
            </a:r>
          </a:p>
        </p:txBody>
      </p:sp>
      <p:sp>
        <p:nvSpPr>
          <p:cNvPr id="12" name="Slide Number Placeholder 7"/>
          <p:cNvSpPr>
            <a:spLocks noGrp="1"/>
          </p:cNvSpPr>
          <p:nvPr>
            <p:ph type="sldNum" sz="quarter" idx="4"/>
          </p:nvPr>
        </p:nvSpPr>
        <p:spPr>
          <a:xfrm>
            <a:off x="7971996" y="6579963"/>
            <a:ext cx="792088" cy="252000"/>
          </a:xfrm>
          <a:prstGeom prst="rect">
            <a:avLst/>
          </a:prstGeom>
        </p:spPr>
        <p:txBody>
          <a:bodyPr vert="horz" lIns="0" tIns="0" rIns="0" bIns="0" rtlCol="0" anchor="ctr" anchorCtr="0"/>
          <a:lstStyle>
            <a:lvl1pPr algn="r">
              <a:defRPr sz="800" b="0">
                <a:solidFill>
                  <a:schemeClr val="bg1"/>
                </a:solidFill>
              </a:defRPr>
            </a:lvl1pPr>
          </a:lstStyle>
          <a:p>
            <a:fld id="{95CC1D26-A9BD-4BDE-BDD9-08EDBAE96860}" type="slidenum">
              <a:rPr lang="en-GB" smtClean="0"/>
              <a:pPr/>
              <a:t>‹#›</a:t>
            </a:fld>
            <a:endParaRPr lang="en-GB" dirty="0"/>
          </a:p>
        </p:txBody>
      </p:sp>
      <p:sp>
        <p:nvSpPr>
          <p:cNvPr id="13" name="Rectangle 12"/>
          <p:cNvSpPr/>
          <p:nvPr/>
        </p:nvSpPr>
        <p:spPr>
          <a:xfrm>
            <a:off x="380143" y="6598241"/>
            <a:ext cx="7551505" cy="215444"/>
          </a:xfrm>
          <a:prstGeom prst="rect">
            <a:avLst/>
          </a:prstGeom>
        </p:spPr>
        <p:txBody>
          <a:bodyPr wrap="square" lIns="0" rIns="0">
            <a:spAutoFit/>
          </a:bodyPr>
          <a:lstStyle/>
          <a:p>
            <a:r>
              <a:rPr lang="en-US" sz="800" dirty="0" smtClean="0">
                <a:solidFill>
                  <a:schemeClr val="bg1"/>
                </a:solidFill>
              </a:rPr>
              <a:t>Tax Talent Development                                     FOR INTERNAL USE ONLY                                      © 2016 Deloitte Development LLC. All rights reserved.</a:t>
            </a:r>
            <a:endParaRPr lang="en-US" sz="800" dirty="0">
              <a:solidFill>
                <a:schemeClr val="bg1"/>
              </a:solidFill>
            </a:endParaRPr>
          </a:p>
        </p:txBody>
      </p:sp>
    </p:spTree>
    <p:extLst>
      <p:ext uri="{BB962C8B-B14F-4D97-AF65-F5344CB8AC3E}">
        <p14:creationId xmlns:p14="http://schemas.microsoft.com/office/powerpoint/2010/main" val="238741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7" name="Copyright"/>
          <p:cNvSpPr txBox="1"/>
          <p:nvPr userDrawn="1"/>
        </p:nvSpPr>
        <p:spPr>
          <a:xfrm>
            <a:off x="376236" y="6476999"/>
            <a:ext cx="4016376"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smtClean="0">
                <a:solidFill>
                  <a:schemeClr val="bg1"/>
                </a:solidFill>
              </a:rPr>
              <a:t>Copyright © 2016 Deloitte Development LLC. All rights reserved.</a:t>
            </a:r>
            <a:endParaRPr lang="en-US" sz="650" noProof="0" dirty="0">
              <a:solidFill>
                <a:schemeClr val="bg1"/>
              </a:solidFill>
            </a:endParaRPr>
          </a:p>
        </p:txBody>
      </p:sp>
    </p:spTree>
    <p:extLst>
      <p:ext uri="{BB962C8B-B14F-4D97-AF65-F5344CB8AC3E}">
        <p14:creationId xmlns:p14="http://schemas.microsoft.com/office/powerpoint/2010/main" val="210457412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80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14" name="Copyright"/>
          <p:cNvSpPr txBox="1"/>
          <p:nvPr userDrawn="1"/>
        </p:nvSpPr>
        <p:spPr>
          <a:xfrm>
            <a:off x="376236" y="6476999"/>
            <a:ext cx="4016376"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smtClean="0">
                <a:solidFill>
                  <a:schemeClr val="bg1"/>
                </a:solidFill>
              </a:rPr>
              <a:t>Copyright © 2016 Deloitte Development LLC. All rights reserved.</a:t>
            </a:r>
            <a:endParaRPr lang="en-US" sz="650" noProof="0" dirty="0">
              <a:solidFill>
                <a:schemeClr val="bg1"/>
              </a:solidFill>
            </a:endParaRPr>
          </a:p>
        </p:txBody>
      </p:sp>
    </p:spTree>
    <p:extLst>
      <p:ext uri="{BB962C8B-B14F-4D97-AF65-F5344CB8AC3E}">
        <p14:creationId xmlns:p14="http://schemas.microsoft.com/office/powerpoint/2010/main" val="197648263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11" name="Copyright"/>
          <p:cNvSpPr txBox="1"/>
          <p:nvPr userDrawn="1"/>
        </p:nvSpPr>
        <p:spPr>
          <a:xfrm>
            <a:off x="376236" y="6476999"/>
            <a:ext cx="4016376"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smtClean="0">
                <a:solidFill>
                  <a:schemeClr val="bg1"/>
                </a:solidFill>
              </a:rPr>
              <a:t>Copyright © 2016 Deloitte Development LLC. All rights reserved.</a:t>
            </a:r>
            <a:endParaRPr lang="en-US" sz="650" noProof="0" dirty="0">
              <a:solidFill>
                <a:schemeClr val="bg1"/>
              </a:solidFill>
            </a:endParaRPr>
          </a:p>
        </p:txBody>
      </p:sp>
    </p:spTree>
    <p:extLst>
      <p:ext uri="{BB962C8B-B14F-4D97-AF65-F5344CB8AC3E}">
        <p14:creationId xmlns:p14="http://schemas.microsoft.com/office/powerpoint/2010/main" val="165402145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11" name="Copyright"/>
          <p:cNvSpPr txBox="1"/>
          <p:nvPr userDrawn="1"/>
        </p:nvSpPr>
        <p:spPr>
          <a:xfrm>
            <a:off x="376236" y="6476999"/>
            <a:ext cx="4016376"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smtClean="0">
                <a:solidFill>
                  <a:schemeClr val="bg1"/>
                </a:solidFill>
              </a:rPr>
              <a:t>Copyright © 2016 Deloitte Development LLC. All rights reserved.</a:t>
            </a:r>
            <a:endParaRPr lang="en-US" sz="650" noProof="0" dirty="0">
              <a:solidFill>
                <a:schemeClr val="bg1"/>
              </a:solidFill>
            </a:endParaRPr>
          </a:p>
        </p:txBody>
      </p:sp>
    </p:spTree>
    <p:extLst>
      <p:ext uri="{BB962C8B-B14F-4D97-AF65-F5344CB8AC3E}">
        <p14:creationId xmlns:p14="http://schemas.microsoft.com/office/powerpoint/2010/main" val="127237144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11" name="Copyright"/>
          <p:cNvSpPr txBox="1"/>
          <p:nvPr userDrawn="1"/>
        </p:nvSpPr>
        <p:spPr>
          <a:xfrm>
            <a:off x="376236" y="6476999"/>
            <a:ext cx="4016376"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smtClean="0">
                <a:solidFill>
                  <a:schemeClr val="bg1"/>
                </a:solidFill>
              </a:rPr>
              <a:t>Copyright © 2016 Deloitte Development LLC. All rights reserved.</a:t>
            </a:r>
            <a:endParaRPr lang="en-US" sz="650" noProof="0" dirty="0">
              <a:solidFill>
                <a:schemeClr val="bg1"/>
              </a:solidFill>
            </a:endParaRPr>
          </a:p>
        </p:txBody>
      </p:sp>
    </p:spTree>
    <p:extLst>
      <p:ext uri="{BB962C8B-B14F-4D97-AF65-F5344CB8AC3E}">
        <p14:creationId xmlns:p14="http://schemas.microsoft.com/office/powerpoint/2010/main" val="193697899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oleObject" Target="../embeddings/oleObject1.bin"/><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emf"/><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ags" Target="../tags/tag2.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6"/>
            </p:custDataLst>
            <p:extLst>
              <p:ext uri="{D42A27DB-BD31-4B8C-83A1-F6EECF244321}">
                <p14:modId xmlns:p14="http://schemas.microsoft.com/office/powerpoint/2010/main" val="17911766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24" name="think-cell Slide" r:id="rId47" imgW="270" imgH="270" progId="TCLayout.ActiveDocument.1">
                  <p:embed/>
                </p:oleObj>
              </mc:Choice>
              <mc:Fallback>
                <p:oleObj name="think-cell Slide" r:id="rId47" imgW="270" imgH="270" progId="TCLayout.ActiveDocument.1">
                  <p:embed/>
                  <p:pic>
                    <p:nvPicPr>
                      <p:cNvPr id="0" name=""/>
                      <p:cNvPicPr/>
                      <p:nvPr/>
                    </p:nvPicPr>
                    <p:blipFill>
                      <a:blip r:embed="rId48"/>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376238" y="317501"/>
            <a:ext cx="8391525" cy="692150"/>
          </a:xfrm>
          <a:prstGeom prst="rect">
            <a:avLst/>
          </a:prstGeom>
        </p:spPr>
        <p:txBody>
          <a:bodyPr vert="horz" lIns="0" tIns="0" rIns="0" bIns="0" rtlCol="0" anchor="t" anchorCtr="0">
            <a:noAutofit/>
          </a:bodyPr>
          <a:lstStyle/>
          <a:p>
            <a:r>
              <a:rPr lang="en-US" noProof="0" smtClean="0"/>
              <a:t>Click to edit Master title style</a:t>
            </a:r>
            <a:endParaRPr lang="en-US" noProof="0" dirty="0"/>
          </a:p>
        </p:txBody>
      </p:sp>
      <p:sp>
        <p:nvSpPr>
          <p:cNvPr id="15" name="CaseCode"/>
          <p:cNvSpPr txBox="1"/>
          <p:nvPr userDrawn="1"/>
        </p:nvSpPr>
        <p:spPr>
          <a:xfrm>
            <a:off x="4751388" y="6476999"/>
            <a:ext cx="3672420" cy="200054"/>
          </a:xfrm>
          <a:prstGeom prst="rect">
            <a:avLst/>
          </a:prstGeom>
          <a:noFill/>
        </p:spPr>
        <p:txBody>
          <a:bodyPr vert="horz" wrap="square" lIns="0" tIns="0" rIns="0" bIns="0" rtlCol="0" anchor="t">
            <a:noAutofit/>
          </a:bodyPr>
          <a:lstStyle/>
          <a:p>
            <a:pPr marL="0" indent="0" algn="r" defTabSz="914400" rtl="0" eaLnBrk="1" latinLnBrk="0" hangingPunct="1">
              <a:spcBef>
                <a:spcPts val="0"/>
              </a:spcBef>
              <a:buSzPct val="100000"/>
              <a:buFontTx/>
              <a:buNone/>
            </a:pPr>
            <a:r>
              <a:rPr lang="en-US" sz="650" b="0" noProof="0" dirty="0" smtClean="0">
                <a:solidFill>
                  <a:schemeClr val="tx1"/>
                </a:solidFill>
                <a:latin typeface="+mn-lt"/>
              </a:rPr>
              <a:t>Private</a:t>
            </a:r>
            <a:r>
              <a:rPr lang="en-US" sz="650" b="0" baseline="0" noProof="0" dirty="0" smtClean="0">
                <a:solidFill>
                  <a:schemeClr val="tx1"/>
                </a:solidFill>
                <a:latin typeface="+mn-lt"/>
              </a:rPr>
              <a:t> Equity 101</a:t>
            </a:r>
          </a:p>
          <a:p>
            <a:pPr marL="0" indent="0" algn="r" defTabSz="914400" rtl="0" eaLnBrk="1" latinLnBrk="0" hangingPunct="1">
              <a:spcBef>
                <a:spcPts val="0"/>
              </a:spcBef>
              <a:buSzPct val="100000"/>
              <a:buFontTx/>
              <a:buNone/>
            </a:pPr>
            <a:r>
              <a:rPr lang="en-US" sz="650" b="0" baseline="0" noProof="0" dirty="0" smtClean="0">
                <a:solidFill>
                  <a:schemeClr val="tx1"/>
                </a:solidFill>
                <a:latin typeface="+mn-lt"/>
              </a:rPr>
              <a:t>UTA CPE Day</a:t>
            </a:r>
            <a:endParaRPr lang="en-US" sz="650" b="0" noProof="0" dirty="0">
              <a:solidFill>
                <a:schemeClr val="tx1"/>
              </a:solidFill>
              <a:latin typeface="+mn-lt"/>
            </a:endParaRPr>
          </a:p>
        </p:txBody>
      </p:sp>
      <p:sp>
        <p:nvSpPr>
          <p:cNvPr id="18" name="Copyright"/>
          <p:cNvSpPr txBox="1"/>
          <p:nvPr userDrawn="1"/>
        </p:nvSpPr>
        <p:spPr>
          <a:xfrm>
            <a:off x="376237" y="6477000"/>
            <a:ext cx="4016376" cy="201260"/>
          </a:xfrm>
          <a:prstGeom prst="rect">
            <a:avLst/>
          </a:prstGeom>
          <a:noFill/>
        </p:spPr>
        <p:txBody>
          <a:bodyPr vert="horz" wrap="square" lIns="0" tIns="0" rIns="0" bIns="0" rtlCol="0" anchor="t">
            <a:noAutofit/>
          </a:bodyPr>
          <a:lstStyle/>
          <a:p>
            <a:pPr marL="0" indent="0" algn="l" defTabSz="914400" rtl="0" eaLnBrk="1" latinLnBrk="0" hangingPunct="1">
              <a:spcBef>
                <a:spcPts val="600"/>
              </a:spcBef>
              <a:buSzPct val="100000"/>
              <a:buFont typeface="Arial"/>
              <a:buNone/>
            </a:pPr>
            <a:r>
              <a:rPr lang="en-US" sz="650" b="0" noProof="0" dirty="0" smtClean="0">
                <a:solidFill>
                  <a:schemeClr val="tx1"/>
                </a:solidFill>
                <a:latin typeface="+mn-lt"/>
              </a:rPr>
              <a:t>Copyright © 2016 Deloitte Development LLC. All rights reserved.</a:t>
            </a:r>
            <a:endParaRPr lang="en-US" sz="650" b="0" noProof="0" dirty="0">
              <a:solidFill>
                <a:schemeClr val="tx1"/>
              </a:solidFill>
              <a:latin typeface="+mn-lt"/>
            </a:endParaRPr>
          </a:p>
        </p:txBody>
      </p:sp>
      <p:sp>
        <p:nvSpPr>
          <p:cNvPr id="19" name="Text Placeholder 18"/>
          <p:cNvSpPr>
            <a:spLocks noGrp="1"/>
          </p:cNvSpPr>
          <p:nvPr>
            <p:ph type="body" idx="1"/>
          </p:nvPr>
        </p:nvSpPr>
        <p:spPr>
          <a:xfrm>
            <a:off x="376237" y="1665289"/>
            <a:ext cx="8391525" cy="4716462"/>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TextBox 2"/>
          <p:cNvSpPr txBox="1"/>
          <p:nvPr userDrawn="1"/>
        </p:nvSpPr>
        <p:spPr>
          <a:xfrm>
            <a:off x="8536782" y="6477000"/>
            <a:ext cx="230981" cy="100027"/>
          </a:xfrm>
          <a:prstGeom prst="rect">
            <a:avLst/>
          </a:prstGeom>
          <a:noFill/>
        </p:spPr>
        <p:txBody>
          <a:bodyPr wrap="square" lIns="0" tIns="0" rIns="0" bIns="0" rtlCol="0">
            <a:noAutofit/>
          </a:bodyPr>
          <a:lstStyle/>
          <a:p>
            <a:pPr marL="0" indent="0" algn="r">
              <a:spcBef>
                <a:spcPts val="600"/>
              </a:spcBef>
              <a:buSzPct val="100000"/>
              <a:buFont typeface="Arial"/>
              <a:buNone/>
            </a:pPr>
            <a:fld id="{C58DF478-B544-4ED8-9ED4-6A2648E2D233}" type="slidenum">
              <a:rPr lang="en-US" sz="650" noProof="0" smtClean="0">
                <a:solidFill>
                  <a:schemeClr val="tx1"/>
                </a:solidFill>
              </a:rPr>
              <a:pPr marL="0" indent="0" algn="r">
                <a:spcBef>
                  <a:spcPts val="600"/>
                </a:spcBef>
                <a:buSzPct val="100000"/>
                <a:buFont typeface="Arial"/>
                <a:buNone/>
              </a:pPr>
              <a:t>‹#›</a:t>
            </a:fld>
            <a:endParaRPr lang="en-US" sz="650" noProof="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56" r:id="rId3"/>
    <p:sldLayoutId id="2147483755" r:id="rId4"/>
    <p:sldLayoutId id="2147483703" r:id="rId5"/>
    <p:sldLayoutId id="2147483704" r:id="rId6"/>
    <p:sldLayoutId id="2147483705" r:id="rId7"/>
    <p:sldLayoutId id="2147483706" r:id="rId8"/>
    <p:sldLayoutId id="2147483707" r:id="rId9"/>
    <p:sldLayoutId id="2147483713" r:id="rId10"/>
    <p:sldLayoutId id="2147483708" r:id="rId11"/>
    <p:sldLayoutId id="2147483710" r:id="rId12"/>
    <p:sldLayoutId id="2147483754" r:id="rId13"/>
    <p:sldLayoutId id="2147483711" r:id="rId14"/>
    <p:sldLayoutId id="2147483753" r:id="rId15"/>
    <p:sldLayoutId id="2147483679" r:id="rId16"/>
    <p:sldLayoutId id="2147483712" r:id="rId17"/>
    <p:sldLayoutId id="2147483678" r:id="rId18"/>
    <p:sldLayoutId id="2147483681" r:id="rId19"/>
    <p:sldLayoutId id="2147483735" r:id="rId20"/>
    <p:sldLayoutId id="2147483699" r:id="rId21"/>
    <p:sldLayoutId id="2147483714" r:id="rId22"/>
    <p:sldLayoutId id="2147483697" r:id="rId23"/>
    <p:sldLayoutId id="2147483715" r:id="rId24"/>
    <p:sldLayoutId id="2147483716" r:id="rId25"/>
    <p:sldLayoutId id="2147483717" r:id="rId26"/>
    <p:sldLayoutId id="2147483718" r:id="rId27"/>
    <p:sldLayoutId id="2147483728" r:id="rId28"/>
    <p:sldLayoutId id="2147483720" r:id="rId29"/>
    <p:sldLayoutId id="2147483721" r:id="rId30"/>
    <p:sldLayoutId id="2147483722" r:id="rId31"/>
    <p:sldLayoutId id="2147483695" r:id="rId32"/>
    <p:sldLayoutId id="2147483751" r:id="rId33"/>
    <p:sldLayoutId id="2147483724" r:id="rId34"/>
    <p:sldLayoutId id="2147483725" r:id="rId35"/>
    <p:sldLayoutId id="2147483726" r:id="rId36"/>
    <p:sldLayoutId id="2147483727" r:id="rId37"/>
    <p:sldLayoutId id="2147483698" r:id="rId38"/>
    <p:sldLayoutId id="2147483752" r:id="rId39"/>
    <p:sldLayoutId id="2147483696" r:id="rId40"/>
    <p:sldLayoutId id="2147483758" r:id="rId41"/>
    <p:sldLayoutId id="2147483759" r:id="rId42"/>
    <p:sldLayoutId id="2147483760" r:id="rId43"/>
  </p:sldLayoutIdLst>
  <p:transition>
    <p:fade/>
  </p:transition>
  <p:timing>
    <p:tnLst>
      <p:par>
        <p:cTn id="1" dur="indefinite" restart="never" nodeType="tmRoot"/>
      </p:par>
    </p:tnLst>
  </p:timing>
  <p:hf hdr="0" dt="0"/>
  <p:txStyles>
    <p:titleStyle>
      <a:lvl1pPr algn="l" defTabSz="914400" rtl="0" eaLnBrk="1" latinLnBrk="0" hangingPunct="1">
        <a:spcBef>
          <a:spcPct val="0"/>
        </a:spcBef>
        <a:buNone/>
        <a:defRPr sz="2000" kern="1200">
          <a:solidFill>
            <a:schemeClr val="tx1"/>
          </a:solidFill>
          <a:latin typeface="+mj-lt"/>
          <a:ea typeface="+mj-ea"/>
          <a:cs typeface="+mj-cs"/>
        </a:defRPr>
      </a:lvl1pPr>
    </p:titleStyle>
    <p:bodyStyle>
      <a:lvl1pPr marL="0" indent="0" algn="l" defTabSz="914400" rtl="0" eaLnBrk="1" latinLnBrk="0" hangingPunct="1">
        <a:spcBef>
          <a:spcPts val="0"/>
        </a:spcBef>
        <a:spcAft>
          <a:spcPts val="1000"/>
        </a:spcAft>
        <a:buSzPct val="100000"/>
        <a:buFontTx/>
        <a:buNone/>
        <a:defRPr sz="1200" b="0" kern="1200">
          <a:solidFill>
            <a:schemeClr val="tx1"/>
          </a:solidFill>
          <a:latin typeface="+mn-lt"/>
          <a:ea typeface="+mn-ea"/>
          <a:cs typeface="+mn-cs"/>
        </a:defRPr>
      </a:lvl1pPr>
      <a:lvl2pPr marL="127000" indent="-127000" algn="l" defTabSz="914400" rtl="0" eaLnBrk="1" latinLnBrk="0" hangingPunct="1">
        <a:spcBef>
          <a:spcPts val="0"/>
        </a:spcBef>
        <a:spcAft>
          <a:spcPts val="1000"/>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914400" rtl="0" eaLnBrk="1" latinLnBrk="0" hangingPunct="1">
        <a:spcBef>
          <a:spcPts val="0"/>
        </a:spcBef>
        <a:spcAft>
          <a:spcPts val="1000"/>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798513" rtl="0" eaLnBrk="1" latinLnBrk="0" hangingPunct="1">
        <a:spcBef>
          <a:spcPts val="0"/>
        </a:spcBef>
        <a:spcAft>
          <a:spcPts val="1000"/>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34" userDrawn="1">
          <p15:clr>
            <a:srgbClr val="F26B43"/>
          </p15:clr>
        </p15:guide>
        <p15:guide id="2" orient="horz" pos="2160" userDrawn="1">
          <p15:clr>
            <a:srgbClr val="F26B43"/>
          </p15:clr>
        </p15:guide>
        <p15:guide id="3" orient="horz" pos="4020" userDrawn="1">
          <p15:clr>
            <a:srgbClr val="F26B43"/>
          </p15:clr>
        </p15:guide>
        <p15:guide id="4" pos="237" userDrawn="1">
          <p15:clr>
            <a:srgbClr val="F26B43"/>
          </p15:clr>
        </p15:guide>
        <p15:guide id="5" pos="5523" userDrawn="1">
          <p15:clr>
            <a:srgbClr val="F26B43"/>
          </p15:clr>
        </p15:guide>
        <p15:guide id="6" orient="horz" pos="1071" userDrawn="1">
          <p15:clr>
            <a:srgbClr val="F26B43"/>
          </p15:clr>
        </p15:guide>
        <p15:guide id="7" orient="horz" pos="200" userDrawn="1">
          <p15:clr>
            <a:srgbClr val="F26B43"/>
          </p15:clr>
        </p15:guide>
        <p15:guide id="8" orient="horz" pos="4080" userDrawn="1">
          <p15:clr>
            <a:srgbClr val="F26B43"/>
          </p15:clr>
        </p15:guide>
        <p15:guide id="10" pos="3721" userDrawn="1">
          <p15:clr>
            <a:srgbClr val="F26B43"/>
          </p15:clr>
        </p15:guide>
        <p15:guide id="11" orient="horz" pos="236" userDrawn="1">
          <p15:clr>
            <a:srgbClr val="F26B43"/>
          </p15:clr>
        </p15:guide>
        <p15:guide id="12" pos="1022" userDrawn="1">
          <p15:clr>
            <a:srgbClr val="F26B43"/>
          </p15:clr>
        </p15:guide>
        <p15:guide id="13" pos="1137" userDrawn="1">
          <p15:clr>
            <a:srgbClr val="F26B43"/>
          </p15:clr>
        </p15:guide>
        <p15:guide id="14" pos="1920" userDrawn="1">
          <p15:clr>
            <a:srgbClr val="F26B43"/>
          </p15:clr>
        </p15:guide>
        <p15:guide id="15" pos="2033" userDrawn="1">
          <p15:clr>
            <a:srgbClr val="F26B43"/>
          </p15:clr>
        </p15:guide>
        <p15:guide id="16" pos="4620" userDrawn="1">
          <p15:clr>
            <a:srgbClr val="F26B43"/>
          </p15:clr>
        </p15:guide>
        <p15:guide id="17" pos="2823" userDrawn="1">
          <p15:clr>
            <a:srgbClr val="F26B43"/>
          </p15:clr>
        </p15:guide>
        <p15:guide id="18" pos="2937" userDrawn="1">
          <p15:clr>
            <a:srgbClr val="F26B43"/>
          </p15:clr>
        </p15:guide>
        <p15:guide id="19" pos="2880" userDrawn="1">
          <p15:clr>
            <a:srgbClr val="F26B43"/>
          </p15:clr>
        </p15:guide>
        <p15:guide id="20" pos="4734" userDrawn="1">
          <p15:clr>
            <a:srgbClr val="F26B43"/>
          </p15:clr>
        </p15:guide>
        <p15:guide id="21" orient="horz" pos="1049" userDrawn="1">
          <p15:clr>
            <a:srgbClr val="F26B43"/>
          </p15:clr>
        </p15:guide>
        <p15:guide id="22" orient="horz" pos="6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7.xml"/><Relationship Id="rId7" Type="http://schemas.openxmlformats.org/officeDocument/2006/relationships/diagramColors" Target="../diagrams/colors1.xml"/><Relationship Id="rId2" Type="http://schemas.openxmlformats.org/officeDocument/2006/relationships/slideLayout" Target="../slideLayouts/slideLayout39.xml"/><Relationship Id="rId1" Type="http://schemas.openxmlformats.org/officeDocument/2006/relationships/tags" Target="../tags/tag1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9.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3" Type="http://schemas.openxmlformats.org/officeDocument/2006/relationships/hyperlink" Target="mailto:dpuckett@Deloitte.com" TargetMode="External"/><Relationship Id="rId2" Type="http://schemas.openxmlformats.org/officeDocument/2006/relationships/notesSlide" Target="../notesSlides/notesSlide2.xml"/><Relationship Id="rId1" Type="http://schemas.openxmlformats.org/officeDocument/2006/relationships/slideLayout" Target="../slideLayouts/slideLayout4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9.xml"/><Relationship Id="rId1" Type="http://schemas.openxmlformats.org/officeDocument/2006/relationships/tags" Target="../tags/tag1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9.xml"/><Relationship Id="rId1" Type="http://schemas.openxmlformats.org/officeDocument/2006/relationships/tags" Target="../tags/tag1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9.xml"/><Relationship Id="rId1" Type="http://schemas.openxmlformats.org/officeDocument/2006/relationships/tags" Target="../tags/tag1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9.xml"/><Relationship Id="rId1" Type="http://schemas.openxmlformats.org/officeDocument/2006/relationships/tags" Target="../tags/tag1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9.xml"/><Relationship Id="rId1" Type="http://schemas.openxmlformats.org/officeDocument/2006/relationships/tags" Target="../tags/tag1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9.xml"/><Relationship Id="rId1" Type="http://schemas.openxmlformats.org/officeDocument/2006/relationships/tags" Target="../tags/tag1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9.xml"/><Relationship Id="rId1" Type="http://schemas.openxmlformats.org/officeDocument/2006/relationships/tags" Target="../tags/tag1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9.xml"/><Relationship Id="rId1" Type="http://schemas.openxmlformats.org/officeDocument/2006/relationships/tags" Target="../tags/tag19.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9.xml"/><Relationship Id="rId1" Type="http://schemas.openxmlformats.org/officeDocument/2006/relationships/tags" Target="../tags/tag2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9.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3" Type="http://schemas.openxmlformats.org/officeDocument/2006/relationships/hyperlink" Target="http://www.deloitte.com/us/abou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9.xml"/><Relationship Id="rId1" Type="http://schemas.openxmlformats.org/officeDocument/2006/relationships/tags" Target="../tags/tag2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9.xml"/><Relationship Id="rId1" Type="http://schemas.openxmlformats.org/officeDocument/2006/relationships/tags" Target="../tags/tag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0.xml"/><Relationship Id="rId1" Type="http://schemas.openxmlformats.org/officeDocument/2006/relationships/tags" Target="../tags/tag24.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42.xml"/><Relationship Id="rId1" Type="http://schemas.openxmlformats.org/officeDocument/2006/relationships/tags" Target="../tags/tag4.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9.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9.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76237" y="5434643"/>
            <a:ext cx="4765105" cy="860748"/>
          </a:xfrm>
        </p:spPr>
        <p:txBody>
          <a:bodyPr/>
          <a:lstStyle/>
          <a:p>
            <a:r>
              <a:rPr lang="en-US" sz="3200" dirty="0" smtClean="0"/>
              <a:t>Private Equity 101</a:t>
            </a:r>
          </a:p>
          <a:p>
            <a:r>
              <a:rPr lang="en-US" sz="1600" dirty="0" smtClean="0"/>
              <a:t>UTA CPE Day</a:t>
            </a:r>
          </a:p>
        </p:txBody>
      </p:sp>
      <p:sp>
        <p:nvSpPr>
          <p:cNvPr id="5" name="Text Placeholder 4"/>
          <p:cNvSpPr>
            <a:spLocks noGrp="1"/>
          </p:cNvSpPr>
          <p:nvPr>
            <p:ph type="body" sz="quarter" idx="10"/>
          </p:nvPr>
        </p:nvSpPr>
        <p:spPr/>
        <p:txBody>
          <a:bodyPr/>
          <a:lstStyle/>
          <a:p>
            <a:pPr marL="0" lvl="1" indent="0">
              <a:spcAft>
                <a:spcPts val="0"/>
              </a:spcAft>
              <a:buNone/>
            </a:pPr>
            <a:r>
              <a:rPr lang="en-US" dirty="0"/>
              <a:t>August 11, 2016</a:t>
            </a:r>
          </a:p>
          <a:p>
            <a:endParaRPr lang="en-US" noProof="0" dirty="0" smtClean="0"/>
          </a:p>
        </p:txBody>
      </p:sp>
      <p:pic>
        <p:nvPicPr>
          <p:cNvPr id="3" name="Picture Placeholder 2"/>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2511" r="12511"/>
          <a:stretch>
            <a:fillRect/>
          </a:stretch>
        </p:blipFill>
        <p:spPr>
          <a:xfrm>
            <a:off x="1544594" y="999049"/>
            <a:ext cx="6054812" cy="4240216"/>
          </a:xfrm>
        </p:spPr>
      </p:pic>
    </p:spTree>
    <p:extLst>
      <p:ext uri="{BB962C8B-B14F-4D97-AF65-F5344CB8AC3E}">
        <p14:creationId xmlns:p14="http://schemas.microsoft.com/office/powerpoint/2010/main" val="122492645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2166668" y="2029515"/>
            <a:ext cx="5132718" cy="4716462"/>
          </a:xfrm>
        </p:spPr>
      </p:pic>
      <p:sp>
        <p:nvSpPr>
          <p:cNvPr id="3" name="Title 2"/>
          <p:cNvSpPr>
            <a:spLocks noGrp="1"/>
          </p:cNvSpPr>
          <p:nvPr>
            <p:ph type="title"/>
          </p:nvPr>
        </p:nvSpPr>
        <p:spPr/>
        <p:txBody>
          <a:bodyPr/>
          <a:lstStyle/>
          <a:p>
            <a:pPr algn="ctr"/>
            <a:r>
              <a:rPr lang="en-US" sz="2400" b="1" dirty="0" smtClean="0">
                <a:solidFill>
                  <a:srgbClr val="6D9F00"/>
                </a:solidFill>
                <a:latin typeface="+mn-lt"/>
                <a:ea typeface="+mn-ea"/>
                <a:cs typeface="+mn-cs"/>
              </a:rPr>
              <a:t>If you want to help meet this need, what does it take?</a:t>
            </a:r>
            <a:endParaRPr lang="en-US" sz="2400" b="1" dirty="0">
              <a:solidFill>
                <a:srgbClr val="6D9F00"/>
              </a:solidFill>
              <a:latin typeface="+mn-lt"/>
              <a:ea typeface="+mn-ea"/>
              <a:cs typeface="+mn-cs"/>
            </a:endParaRPr>
          </a:p>
        </p:txBody>
      </p:sp>
    </p:spTree>
    <p:extLst>
      <p:ext uri="{BB962C8B-B14F-4D97-AF65-F5344CB8AC3E}">
        <p14:creationId xmlns:p14="http://schemas.microsoft.com/office/powerpoint/2010/main" val="27070512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2166668" y="2029515"/>
            <a:ext cx="5132718" cy="4716462"/>
          </a:xfrm>
        </p:spPr>
      </p:pic>
      <p:sp>
        <p:nvSpPr>
          <p:cNvPr id="3" name="Title 2"/>
          <p:cNvSpPr>
            <a:spLocks noGrp="1"/>
          </p:cNvSpPr>
          <p:nvPr>
            <p:ph type="title"/>
          </p:nvPr>
        </p:nvSpPr>
        <p:spPr/>
        <p:txBody>
          <a:bodyPr/>
          <a:lstStyle/>
          <a:p>
            <a:pPr algn="ctr"/>
            <a:r>
              <a:rPr lang="en-US" sz="2400" b="1" dirty="0" smtClean="0">
                <a:solidFill>
                  <a:srgbClr val="6D9F00"/>
                </a:solidFill>
                <a:latin typeface="+mn-lt"/>
                <a:ea typeface="+mn-ea"/>
                <a:cs typeface="+mn-cs"/>
              </a:rPr>
              <a:t>If you want to help meet this need, what does it take?</a:t>
            </a:r>
            <a:endParaRPr lang="en-US" sz="2400" b="1" dirty="0">
              <a:solidFill>
                <a:srgbClr val="6D9F00"/>
              </a:solidFill>
              <a:latin typeface="+mn-lt"/>
              <a:ea typeface="+mn-ea"/>
              <a:cs typeface="+mn-cs"/>
            </a:endParaRPr>
          </a:p>
        </p:txBody>
      </p:sp>
      <p:sp>
        <p:nvSpPr>
          <p:cNvPr id="8" name="Cloud 7"/>
          <p:cNvSpPr/>
          <p:nvPr/>
        </p:nvSpPr>
        <p:spPr bwMode="gray">
          <a:xfrm>
            <a:off x="1052423" y="1820174"/>
            <a:ext cx="1846052" cy="1371600"/>
          </a:xfrm>
          <a:prstGeom prst="cloud">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9" name="Cloud 8"/>
          <p:cNvSpPr/>
          <p:nvPr/>
        </p:nvSpPr>
        <p:spPr bwMode="gray">
          <a:xfrm>
            <a:off x="1090882" y="2036992"/>
            <a:ext cx="1959992" cy="1371600"/>
          </a:xfrm>
          <a:prstGeom prst="cloud">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11" name="TextBox 10"/>
          <p:cNvSpPr txBox="1"/>
          <p:nvPr/>
        </p:nvSpPr>
        <p:spPr>
          <a:xfrm>
            <a:off x="1439173" y="2445793"/>
            <a:ext cx="1253706" cy="276999"/>
          </a:xfrm>
          <a:prstGeom prst="rect">
            <a:avLst/>
          </a:prstGeom>
          <a:noFill/>
        </p:spPr>
        <p:txBody>
          <a:bodyPr vert="horz" wrap="square" lIns="0" tIns="0" rIns="0" bIns="0" rtlCol="0">
            <a:spAutoFit/>
          </a:bodyPr>
          <a:lstStyle/>
          <a:p>
            <a:pPr>
              <a:spcBef>
                <a:spcPts val="200"/>
              </a:spcBef>
              <a:buSzPct val="100000"/>
            </a:pPr>
            <a:r>
              <a:rPr lang="en-US" b="1" dirty="0" smtClean="0"/>
              <a:t>Investors</a:t>
            </a:r>
          </a:p>
        </p:txBody>
      </p:sp>
    </p:spTree>
    <p:extLst>
      <p:ext uri="{BB962C8B-B14F-4D97-AF65-F5344CB8AC3E}">
        <p14:creationId xmlns:p14="http://schemas.microsoft.com/office/powerpoint/2010/main" val="272851771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2166668" y="2029515"/>
            <a:ext cx="5132718" cy="4716462"/>
          </a:xfrm>
        </p:spPr>
      </p:pic>
      <p:sp>
        <p:nvSpPr>
          <p:cNvPr id="3" name="Title 2"/>
          <p:cNvSpPr>
            <a:spLocks noGrp="1"/>
          </p:cNvSpPr>
          <p:nvPr>
            <p:ph type="title"/>
          </p:nvPr>
        </p:nvSpPr>
        <p:spPr/>
        <p:txBody>
          <a:bodyPr/>
          <a:lstStyle/>
          <a:p>
            <a:pPr algn="ctr"/>
            <a:r>
              <a:rPr lang="en-US" sz="2400" b="1" dirty="0" smtClean="0">
                <a:solidFill>
                  <a:srgbClr val="6D9F00"/>
                </a:solidFill>
                <a:latin typeface="+mn-lt"/>
                <a:ea typeface="+mn-ea"/>
                <a:cs typeface="+mn-cs"/>
              </a:rPr>
              <a:t>If you want to help meet this need, what does it take?</a:t>
            </a:r>
            <a:endParaRPr lang="en-US" sz="2400" b="1" dirty="0">
              <a:solidFill>
                <a:srgbClr val="6D9F00"/>
              </a:solidFill>
              <a:latin typeface="+mn-lt"/>
              <a:ea typeface="+mn-ea"/>
              <a:cs typeface="+mn-cs"/>
            </a:endParaRPr>
          </a:p>
        </p:txBody>
      </p:sp>
      <p:sp>
        <p:nvSpPr>
          <p:cNvPr id="8" name="Cloud 7"/>
          <p:cNvSpPr/>
          <p:nvPr/>
        </p:nvSpPr>
        <p:spPr bwMode="gray">
          <a:xfrm>
            <a:off x="1052423" y="1820174"/>
            <a:ext cx="1846052" cy="1371600"/>
          </a:xfrm>
          <a:prstGeom prst="cloud">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9" name="Cloud 8"/>
          <p:cNvSpPr/>
          <p:nvPr/>
        </p:nvSpPr>
        <p:spPr bwMode="gray">
          <a:xfrm>
            <a:off x="1090882" y="2036992"/>
            <a:ext cx="1959992" cy="1371600"/>
          </a:xfrm>
          <a:prstGeom prst="cloud">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10" name="Cloud 9"/>
          <p:cNvSpPr/>
          <p:nvPr/>
        </p:nvSpPr>
        <p:spPr bwMode="gray">
          <a:xfrm>
            <a:off x="6426683" y="1891015"/>
            <a:ext cx="2191109" cy="1510100"/>
          </a:xfrm>
          <a:prstGeom prst="cloud">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11" name="TextBox 10"/>
          <p:cNvSpPr txBox="1"/>
          <p:nvPr/>
        </p:nvSpPr>
        <p:spPr>
          <a:xfrm>
            <a:off x="1439173" y="2445793"/>
            <a:ext cx="1253706" cy="276999"/>
          </a:xfrm>
          <a:prstGeom prst="rect">
            <a:avLst/>
          </a:prstGeom>
          <a:noFill/>
        </p:spPr>
        <p:txBody>
          <a:bodyPr vert="horz" wrap="square" lIns="0" tIns="0" rIns="0" bIns="0" rtlCol="0">
            <a:spAutoFit/>
          </a:bodyPr>
          <a:lstStyle/>
          <a:p>
            <a:pPr>
              <a:spcBef>
                <a:spcPts val="200"/>
              </a:spcBef>
              <a:buSzPct val="100000"/>
            </a:pPr>
            <a:r>
              <a:rPr lang="en-US" b="1" dirty="0" smtClean="0"/>
              <a:t>Investors</a:t>
            </a:r>
          </a:p>
        </p:txBody>
      </p:sp>
      <p:sp>
        <p:nvSpPr>
          <p:cNvPr id="12" name="TextBox 11"/>
          <p:cNvSpPr txBox="1"/>
          <p:nvPr/>
        </p:nvSpPr>
        <p:spPr>
          <a:xfrm>
            <a:off x="6748734" y="2445792"/>
            <a:ext cx="1733909" cy="276999"/>
          </a:xfrm>
          <a:prstGeom prst="rect">
            <a:avLst/>
          </a:prstGeom>
          <a:noFill/>
        </p:spPr>
        <p:txBody>
          <a:bodyPr vert="horz" wrap="square" lIns="0" tIns="0" rIns="0" bIns="0" rtlCol="0">
            <a:spAutoFit/>
          </a:bodyPr>
          <a:lstStyle/>
          <a:p>
            <a:pPr algn="ctr">
              <a:spcBef>
                <a:spcPts val="200"/>
              </a:spcBef>
              <a:buSzPct val="100000"/>
            </a:pPr>
            <a:r>
              <a:rPr lang="en-US" b="1" dirty="0" smtClean="0"/>
              <a:t>Track Record</a:t>
            </a:r>
          </a:p>
        </p:txBody>
      </p:sp>
    </p:spTree>
    <p:extLst>
      <p:ext uri="{BB962C8B-B14F-4D97-AF65-F5344CB8AC3E}">
        <p14:creationId xmlns:p14="http://schemas.microsoft.com/office/powerpoint/2010/main" val="319303298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2166668" y="2029515"/>
            <a:ext cx="5132718" cy="4716462"/>
          </a:xfrm>
        </p:spPr>
      </p:pic>
      <p:sp>
        <p:nvSpPr>
          <p:cNvPr id="3" name="Title 2"/>
          <p:cNvSpPr>
            <a:spLocks noGrp="1"/>
          </p:cNvSpPr>
          <p:nvPr>
            <p:ph type="title"/>
          </p:nvPr>
        </p:nvSpPr>
        <p:spPr/>
        <p:txBody>
          <a:bodyPr/>
          <a:lstStyle/>
          <a:p>
            <a:pPr algn="ctr"/>
            <a:r>
              <a:rPr lang="en-US" sz="2400" b="1" dirty="0" smtClean="0">
                <a:solidFill>
                  <a:srgbClr val="6D9F00"/>
                </a:solidFill>
                <a:latin typeface="+mn-lt"/>
                <a:ea typeface="+mn-ea"/>
                <a:cs typeface="+mn-cs"/>
              </a:rPr>
              <a:t>If you want to help meet this need, what does it take?</a:t>
            </a:r>
            <a:endParaRPr lang="en-US" sz="2400" b="1" dirty="0">
              <a:solidFill>
                <a:srgbClr val="6D9F00"/>
              </a:solidFill>
              <a:latin typeface="+mn-lt"/>
              <a:ea typeface="+mn-ea"/>
              <a:cs typeface="+mn-cs"/>
            </a:endParaRPr>
          </a:p>
        </p:txBody>
      </p:sp>
      <p:sp>
        <p:nvSpPr>
          <p:cNvPr id="8" name="Cloud 7"/>
          <p:cNvSpPr/>
          <p:nvPr/>
        </p:nvSpPr>
        <p:spPr bwMode="gray">
          <a:xfrm>
            <a:off x="1052423" y="1820174"/>
            <a:ext cx="1846052" cy="1371600"/>
          </a:xfrm>
          <a:prstGeom prst="cloud">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9" name="Cloud 8"/>
          <p:cNvSpPr/>
          <p:nvPr/>
        </p:nvSpPr>
        <p:spPr bwMode="gray">
          <a:xfrm>
            <a:off x="1090882" y="2036992"/>
            <a:ext cx="1959992" cy="1371600"/>
          </a:xfrm>
          <a:prstGeom prst="cloud">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10" name="Cloud 9"/>
          <p:cNvSpPr/>
          <p:nvPr/>
        </p:nvSpPr>
        <p:spPr bwMode="gray">
          <a:xfrm>
            <a:off x="6426683" y="1891015"/>
            <a:ext cx="2191109" cy="1510100"/>
          </a:xfrm>
          <a:prstGeom prst="cloud">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11" name="TextBox 10"/>
          <p:cNvSpPr txBox="1"/>
          <p:nvPr/>
        </p:nvSpPr>
        <p:spPr>
          <a:xfrm>
            <a:off x="1439173" y="2445793"/>
            <a:ext cx="1253706" cy="276999"/>
          </a:xfrm>
          <a:prstGeom prst="rect">
            <a:avLst/>
          </a:prstGeom>
          <a:noFill/>
        </p:spPr>
        <p:txBody>
          <a:bodyPr vert="horz" wrap="square" lIns="0" tIns="0" rIns="0" bIns="0" rtlCol="0">
            <a:spAutoFit/>
          </a:bodyPr>
          <a:lstStyle/>
          <a:p>
            <a:pPr>
              <a:spcBef>
                <a:spcPts val="200"/>
              </a:spcBef>
              <a:buSzPct val="100000"/>
            </a:pPr>
            <a:r>
              <a:rPr lang="en-US" b="1" dirty="0" smtClean="0"/>
              <a:t>Investors</a:t>
            </a:r>
          </a:p>
        </p:txBody>
      </p:sp>
      <p:sp>
        <p:nvSpPr>
          <p:cNvPr id="12" name="TextBox 11"/>
          <p:cNvSpPr txBox="1"/>
          <p:nvPr/>
        </p:nvSpPr>
        <p:spPr>
          <a:xfrm>
            <a:off x="6748734" y="2445792"/>
            <a:ext cx="1733909" cy="276999"/>
          </a:xfrm>
          <a:prstGeom prst="rect">
            <a:avLst/>
          </a:prstGeom>
          <a:noFill/>
        </p:spPr>
        <p:txBody>
          <a:bodyPr vert="horz" wrap="square" lIns="0" tIns="0" rIns="0" bIns="0" rtlCol="0">
            <a:spAutoFit/>
          </a:bodyPr>
          <a:lstStyle/>
          <a:p>
            <a:pPr algn="ctr">
              <a:spcBef>
                <a:spcPts val="200"/>
              </a:spcBef>
              <a:buSzPct val="100000"/>
            </a:pPr>
            <a:r>
              <a:rPr lang="en-US" b="1" dirty="0" smtClean="0"/>
              <a:t>Track Record</a:t>
            </a:r>
          </a:p>
        </p:txBody>
      </p:sp>
      <p:sp>
        <p:nvSpPr>
          <p:cNvPr id="13" name="Cloud 12"/>
          <p:cNvSpPr/>
          <p:nvPr/>
        </p:nvSpPr>
        <p:spPr bwMode="gray">
          <a:xfrm>
            <a:off x="905773" y="4235570"/>
            <a:ext cx="2145101" cy="1463486"/>
          </a:xfrm>
          <a:prstGeom prst="cloud">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14" name="TextBox 13"/>
          <p:cNvSpPr txBox="1"/>
          <p:nvPr/>
        </p:nvSpPr>
        <p:spPr>
          <a:xfrm>
            <a:off x="1439173" y="4551814"/>
            <a:ext cx="1072551" cy="276999"/>
          </a:xfrm>
          <a:prstGeom prst="rect">
            <a:avLst/>
          </a:prstGeom>
          <a:noFill/>
        </p:spPr>
        <p:txBody>
          <a:bodyPr vert="horz" wrap="square" lIns="0" tIns="0" rIns="0" bIns="0" rtlCol="0">
            <a:spAutoFit/>
          </a:bodyPr>
          <a:lstStyle/>
          <a:p>
            <a:pPr algn="ctr">
              <a:spcBef>
                <a:spcPts val="200"/>
              </a:spcBef>
              <a:buSzPct val="100000"/>
            </a:pPr>
            <a:r>
              <a:rPr lang="en-US" b="1" dirty="0" smtClean="0"/>
              <a:t>PPM</a:t>
            </a:r>
          </a:p>
        </p:txBody>
      </p:sp>
      <p:sp>
        <p:nvSpPr>
          <p:cNvPr id="15" name="TextBox 14"/>
          <p:cNvSpPr txBox="1"/>
          <p:nvPr/>
        </p:nvSpPr>
        <p:spPr>
          <a:xfrm>
            <a:off x="1252626" y="4844889"/>
            <a:ext cx="1445643" cy="369332"/>
          </a:xfrm>
          <a:prstGeom prst="rect">
            <a:avLst/>
          </a:prstGeom>
          <a:noFill/>
        </p:spPr>
        <p:txBody>
          <a:bodyPr vert="horz" wrap="square" lIns="0" tIns="0" rIns="0" bIns="0" rtlCol="0">
            <a:spAutoFit/>
          </a:bodyPr>
          <a:lstStyle/>
          <a:p>
            <a:pPr algn="ctr">
              <a:spcBef>
                <a:spcPts val="200"/>
              </a:spcBef>
              <a:buSzPct val="100000"/>
            </a:pPr>
            <a:r>
              <a:rPr lang="en-US" sz="1200" dirty="0" smtClean="0"/>
              <a:t>(Private Placement Memorandum)</a:t>
            </a:r>
          </a:p>
        </p:txBody>
      </p:sp>
    </p:spTree>
    <p:extLst>
      <p:ext uri="{BB962C8B-B14F-4D97-AF65-F5344CB8AC3E}">
        <p14:creationId xmlns:p14="http://schemas.microsoft.com/office/powerpoint/2010/main" val="300618176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2166668" y="2029515"/>
            <a:ext cx="5132718" cy="4716462"/>
          </a:xfrm>
        </p:spPr>
      </p:pic>
      <p:sp>
        <p:nvSpPr>
          <p:cNvPr id="3" name="Title 2"/>
          <p:cNvSpPr>
            <a:spLocks noGrp="1"/>
          </p:cNvSpPr>
          <p:nvPr>
            <p:ph type="title"/>
          </p:nvPr>
        </p:nvSpPr>
        <p:spPr/>
        <p:txBody>
          <a:bodyPr/>
          <a:lstStyle/>
          <a:p>
            <a:pPr algn="ctr"/>
            <a:r>
              <a:rPr lang="en-US" sz="2400" b="1" dirty="0" smtClean="0">
                <a:solidFill>
                  <a:srgbClr val="6D9F00"/>
                </a:solidFill>
                <a:latin typeface="+mn-lt"/>
                <a:ea typeface="+mn-ea"/>
                <a:cs typeface="+mn-cs"/>
              </a:rPr>
              <a:t>If you want to help meet this need, what does it take?</a:t>
            </a:r>
            <a:endParaRPr lang="en-US" sz="2400" b="1" dirty="0">
              <a:solidFill>
                <a:srgbClr val="6D9F00"/>
              </a:solidFill>
              <a:latin typeface="+mn-lt"/>
              <a:ea typeface="+mn-ea"/>
              <a:cs typeface="+mn-cs"/>
            </a:endParaRPr>
          </a:p>
        </p:txBody>
      </p:sp>
      <p:sp>
        <p:nvSpPr>
          <p:cNvPr id="8" name="Cloud 7"/>
          <p:cNvSpPr/>
          <p:nvPr/>
        </p:nvSpPr>
        <p:spPr bwMode="gray">
          <a:xfrm>
            <a:off x="1052423" y="1820174"/>
            <a:ext cx="1846052" cy="1371600"/>
          </a:xfrm>
          <a:prstGeom prst="cloud">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9" name="Cloud 8"/>
          <p:cNvSpPr/>
          <p:nvPr/>
        </p:nvSpPr>
        <p:spPr bwMode="gray">
          <a:xfrm>
            <a:off x="1090882" y="2036992"/>
            <a:ext cx="1959992" cy="1371600"/>
          </a:xfrm>
          <a:prstGeom prst="cloud">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10" name="Cloud 9"/>
          <p:cNvSpPr/>
          <p:nvPr/>
        </p:nvSpPr>
        <p:spPr bwMode="gray">
          <a:xfrm>
            <a:off x="6426683" y="1891015"/>
            <a:ext cx="2191109" cy="1510100"/>
          </a:xfrm>
          <a:prstGeom prst="cloud">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11" name="TextBox 10"/>
          <p:cNvSpPr txBox="1"/>
          <p:nvPr/>
        </p:nvSpPr>
        <p:spPr>
          <a:xfrm>
            <a:off x="1439173" y="2445793"/>
            <a:ext cx="1253706" cy="276999"/>
          </a:xfrm>
          <a:prstGeom prst="rect">
            <a:avLst/>
          </a:prstGeom>
          <a:noFill/>
        </p:spPr>
        <p:txBody>
          <a:bodyPr vert="horz" wrap="square" lIns="0" tIns="0" rIns="0" bIns="0" rtlCol="0">
            <a:spAutoFit/>
          </a:bodyPr>
          <a:lstStyle/>
          <a:p>
            <a:pPr>
              <a:spcBef>
                <a:spcPts val="200"/>
              </a:spcBef>
              <a:buSzPct val="100000"/>
            </a:pPr>
            <a:r>
              <a:rPr lang="en-US" b="1" dirty="0" smtClean="0"/>
              <a:t>Investors</a:t>
            </a:r>
          </a:p>
        </p:txBody>
      </p:sp>
      <p:sp>
        <p:nvSpPr>
          <p:cNvPr id="12" name="TextBox 11"/>
          <p:cNvSpPr txBox="1"/>
          <p:nvPr/>
        </p:nvSpPr>
        <p:spPr>
          <a:xfrm>
            <a:off x="6748734" y="2445792"/>
            <a:ext cx="1733909" cy="276999"/>
          </a:xfrm>
          <a:prstGeom prst="rect">
            <a:avLst/>
          </a:prstGeom>
          <a:noFill/>
        </p:spPr>
        <p:txBody>
          <a:bodyPr vert="horz" wrap="square" lIns="0" tIns="0" rIns="0" bIns="0" rtlCol="0">
            <a:spAutoFit/>
          </a:bodyPr>
          <a:lstStyle/>
          <a:p>
            <a:pPr algn="ctr">
              <a:spcBef>
                <a:spcPts val="200"/>
              </a:spcBef>
              <a:buSzPct val="100000"/>
            </a:pPr>
            <a:r>
              <a:rPr lang="en-US" b="1" dirty="0" smtClean="0"/>
              <a:t>Track Record</a:t>
            </a:r>
          </a:p>
        </p:txBody>
      </p:sp>
      <p:sp>
        <p:nvSpPr>
          <p:cNvPr id="13" name="Cloud 12"/>
          <p:cNvSpPr/>
          <p:nvPr/>
        </p:nvSpPr>
        <p:spPr bwMode="gray">
          <a:xfrm>
            <a:off x="905773" y="4235570"/>
            <a:ext cx="2145101" cy="1463486"/>
          </a:xfrm>
          <a:prstGeom prst="cloud">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14" name="TextBox 13"/>
          <p:cNvSpPr txBox="1"/>
          <p:nvPr/>
        </p:nvSpPr>
        <p:spPr>
          <a:xfrm>
            <a:off x="1439173" y="4551814"/>
            <a:ext cx="1072551" cy="276999"/>
          </a:xfrm>
          <a:prstGeom prst="rect">
            <a:avLst/>
          </a:prstGeom>
          <a:noFill/>
        </p:spPr>
        <p:txBody>
          <a:bodyPr vert="horz" wrap="square" lIns="0" tIns="0" rIns="0" bIns="0" rtlCol="0">
            <a:spAutoFit/>
          </a:bodyPr>
          <a:lstStyle/>
          <a:p>
            <a:pPr algn="ctr">
              <a:spcBef>
                <a:spcPts val="200"/>
              </a:spcBef>
              <a:buSzPct val="100000"/>
            </a:pPr>
            <a:r>
              <a:rPr lang="en-US" b="1" dirty="0" smtClean="0"/>
              <a:t>PPM</a:t>
            </a:r>
          </a:p>
        </p:txBody>
      </p:sp>
      <p:sp>
        <p:nvSpPr>
          <p:cNvPr id="15" name="TextBox 14"/>
          <p:cNvSpPr txBox="1"/>
          <p:nvPr/>
        </p:nvSpPr>
        <p:spPr>
          <a:xfrm>
            <a:off x="1252626" y="4844889"/>
            <a:ext cx="1445643" cy="369332"/>
          </a:xfrm>
          <a:prstGeom prst="rect">
            <a:avLst/>
          </a:prstGeom>
          <a:noFill/>
        </p:spPr>
        <p:txBody>
          <a:bodyPr vert="horz" wrap="square" lIns="0" tIns="0" rIns="0" bIns="0" rtlCol="0">
            <a:spAutoFit/>
          </a:bodyPr>
          <a:lstStyle/>
          <a:p>
            <a:pPr algn="ctr">
              <a:spcBef>
                <a:spcPts val="200"/>
              </a:spcBef>
              <a:buSzPct val="100000"/>
            </a:pPr>
            <a:r>
              <a:rPr lang="en-US" sz="1200" dirty="0" smtClean="0"/>
              <a:t>(Private Placement Memorandum)</a:t>
            </a:r>
          </a:p>
        </p:txBody>
      </p:sp>
      <p:sp>
        <p:nvSpPr>
          <p:cNvPr id="16" name="Cloud 15"/>
          <p:cNvSpPr/>
          <p:nvPr/>
        </p:nvSpPr>
        <p:spPr bwMode="gray">
          <a:xfrm>
            <a:off x="6348474" y="4210849"/>
            <a:ext cx="2144953" cy="1570007"/>
          </a:xfrm>
          <a:prstGeom prst="cloud">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17" name="TextBox 16"/>
          <p:cNvSpPr txBox="1"/>
          <p:nvPr/>
        </p:nvSpPr>
        <p:spPr>
          <a:xfrm>
            <a:off x="6748734" y="4413315"/>
            <a:ext cx="1499559" cy="553998"/>
          </a:xfrm>
          <a:prstGeom prst="rect">
            <a:avLst/>
          </a:prstGeom>
          <a:noFill/>
        </p:spPr>
        <p:txBody>
          <a:bodyPr vert="horz" wrap="square" lIns="0" tIns="0" rIns="0" bIns="0" rtlCol="0">
            <a:spAutoFit/>
          </a:bodyPr>
          <a:lstStyle/>
          <a:p>
            <a:pPr algn="ctr">
              <a:spcBef>
                <a:spcPts val="200"/>
              </a:spcBef>
              <a:buSzPct val="100000"/>
            </a:pPr>
            <a:r>
              <a:rPr lang="en-US" b="1" dirty="0" smtClean="0"/>
              <a:t>Qualified Advisors</a:t>
            </a:r>
          </a:p>
        </p:txBody>
      </p:sp>
      <p:sp>
        <p:nvSpPr>
          <p:cNvPr id="19" name="TextBox 18"/>
          <p:cNvSpPr txBox="1"/>
          <p:nvPr/>
        </p:nvSpPr>
        <p:spPr>
          <a:xfrm>
            <a:off x="6503600" y="4960392"/>
            <a:ext cx="1931239" cy="553998"/>
          </a:xfrm>
          <a:prstGeom prst="rect">
            <a:avLst/>
          </a:prstGeom>
          <a:noFill/>
        </p:spPr>
        <p:txBody>
          <a:bodyPr vert="horz" wrap="square" lIns="0" tIns="0" rIns="0" bIns="0" rtlCol="0">
            <a:spAutoFit/>
          </a:bodyPr>
          <a:lstStyle/>
          <a:p>
            <a:pPr algn="ctr">
              <a:spcBef>
                <a:spcPts val="200"/>
              </a:spcBef>
              <a:buSzPct val="100000"/>
            </a:pPr>
            <a:r>
              <a:rPr lang="en-US" sz="1200" dirty="0" smtClean="0"/>
              <a:t>(Attorneys, Auditors, Tax, and perhaps a Admin firm)</a:t>
            </a:r>
          </a:p>
        </p:txBody>
      </p:sp>
    </p:spTree>
    <p:extLst>
      <p:ext uri="{BB962C8B-B14F-4D97-AF65-F5344CB8AC3E}">
        <p14:creationId xmlns:p14="http://schemas.microsoft.com/office/powerpoint/2010/main" val="245757621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2166668" y="2029515"/>
            <a:ext cx="5132718" cy="4716462"/>
          </a:xfrm>
        </p:spPr>
      </p:pic>
      <p:sp>
        <p:nvSpPr>
          <p:cNvPr id="3" name="Title 2"/>
          <p:cNvSpPr>
            <a:spLocks noGrp="1"/>
          </p:cNvSpPr>
          <p:nvPr>
            <p:ph type="title"/>
          </p:nvPr>
        </p:nvSpPr>
        <p:spPr/>
        <p:txBody>
          <a:bodyPr/>
          <a:lstStyle/>
          <a:p>
            <a:pPr algn="ctr"/>
            <a:r>
              <a:rPr lang="en-US" sz="2400" b="1" dirty="0" smtClean="0">
                <a:solidFill>
                  <a:srgbClr val="6D9F00"/>
                </a:solidFill>
                <a:latin typeface="+mn-lt"/>
                <a:ea typeface="+mn-ea"/>
                <a:cs typeface="+mn-cs"/>
              </a:rPr>
              <a:t>If you want to help meet this need, what does it take?</a:t>
            </a:r>
            <a:endParaRPr lang="en-US" sz="2400" b="1" dirty="0">
              <a:solidFill>
                <a:srgbClr val="6D9F00"/>
              </a:solidFill>
              <a:latin typeface="+mn-lt"/>
              <a:ea typeface="+mn-ea"/>
              <a:cs typeface="+mn-cs"/>
            </a:endParaRPr>
          </a:p>
        </p:txBody>
      </p:sp>
      <p:sp>
        <p:nvSpPr>
          <p:cNvPr id="8" name="Cloud 7"/>
          <p:cNvSpPr/>
          <p:nvPr/>
        </p:nvSpPr>
        <p:spPr bwMode="gray">
          <a:xfrm>
            <a:off x="1052423" y="1820174"/>
            <a:ext cx="1846052" cy="1371600"/>
          </a:xfrm>
          <a:prstGeom prst="cloud">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9" name="Cloud 8"/>
          <p:cNvSpPr/>
          <p:nvPr/>
        </p:nvSpPr>
        <p:spPr bwMode="gray">
          <a:xfrm>
            <a:off x="1090882" y="2036992"/>
            <a:ext cx="1959992" cy="1371600"/>
          </a:xfrm>
          <a:prstGeom prst="cloud">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10" name="Cloud 9"/>
          <p:cNvSpPr/>
          <p:nvPr/>
        </p:nvSpPr>
        <p:spPr bwMode="gray">
          <a:xfrm>
            <a:off x="6426683" y="1891015"/>
            <a:ext cx="2191109" cy="1510100"/>
          </a:xfrm>
          <a:prstGeom prst="cloud">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11" name="TextBox 10"/>
          <p:cNvSpPr txBox="1"/>
          <p:nvPr/>
        </p:nvSpPr>
        <p:spPr>
          <a:xfrm>
            <a:off x="1439173" y="2445793"/>
            <a:ext cx="1253706" cy="276999"/>
          </a:xfrm>
          <a:prstGeom prst="rect">
            <a:avLst/>
          </a:prstGeom>
          <a:noFill/>
        </p:spPr>
        <p:txBody>
          <a:bodyPr vert="horz" wrap="square" lIns="0" tIns="0" rIns="0" bIns="0" rtlCol="0">
            <a:spAutoFit/>
          </a:bodyPr>
          <a:lstStyle/>
          <a:p>
            <a:pPr>
              <a:spcBef>
                <a:spcPts val="200"/>
              </a:spcBef>
              <a:buSzPct val="100000"/>
            </a:pPr>
            <a:r>
              <a:rPr lang="en-US" b="1" dirty="0" smtClean="0"/>
              <a:t>Investors</a:t>
            </a:r>
          </a:p>
        </p:txBody>
      </p:sp>
      <p:sp>
        <p:nvSpPr>
          <p:cNvPr id="12" name="TextBox 11"/>
          <p:cNvSpPr txBox="1"/>
          <p:nvPr/>
        </p:nvSpPr>
        <p:spPr>
          <a:xfrm>
            <a:off x="6748734" y="2445792"/>
            <a:ext cx="1733909" cy="276999"/>
          </a:xfrm>
          <a:prstGeom prst="rect">
            <a:avLst/>
          </a:prstGeom>
          <a:noFill/>
        </p:spPr>
        <p:txBody>
          <a:bodyPr vert="horz" wrap="square" lIns="0" tIns="0" rIns="0" bIns="0" rtlCol="0">
            <a:spAutoFit/>
          </a:bodyPr>
          <a:lstStyle/>
          <a:p>
            <a:pPr algn="ctr">
              <a:spcBef>
                <a:spcPts val="200"/>
              </a:spcBef>
              <a:buSzPct val="100000"/>
            </a:pPr>
            <a:r>
              <a:rPr lang="en-US" b="1" dirty="0" smtClean="0"/>
              <a:t>Track Record</a:t>
            </a:r>
          </a:p>
        </p:txBody>
      </p:sp>
      <p:sp>
        <p:nvSpPr>
          <p:cNvPr id="13" name="Cloud 12"/>
          <p:cNvSpPr/>
          <p:nvPr/>
        </p:nvSpPr>
        <p:spPr bwMode="gray">
          <a:xfrm>
            <a:off x="905773" y="4235570"/>
            <a:ext cx="2145101" cy="1463486"/>
          </a:xfrm>
          <a:prstGeom prst="cloud">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14" name="TextBox 13"/>
          <p:cNvSpPr txBox="1"/>
          <p:nvPr/>
        </p:nvSpPr>
        <p:spPr>
          <a:xfrm>
            <a:off x="1439173" y="4551814"/>
            <a:ext cx="1072551" cy="276999"/>
          </a:xfrm>
          <a:prstGeom prst="rect">
            <a:avLst/>
          </a:prstGeom>
          <a:noFill/>
        </p:spPr>
        <p:txBody>
          <a:bodyPr vert="horz" wrap="square" lIns="0" tIns="0" rIns="0" bIns="0" rtlCol="0">
            <a:spAutoFit/>
          </a:bodyPr>
          <a:lstStyle/>
          <a:p>
            <a:pPr algn="ctr">
              <a:spcBef>
                <a:spcPts val="200"/>
              </a:spcBef>
              <a:buSzPct val="100000"/>
            </a:pPr>
            <a:r>
              <a:rPr lang="en-US" b="1" dirty="0" smtClean="0"/>
              <a:t>PPM</a:t>
            </a:r>
          </a:p>
        </p:txBody>
      </p:sp>
      <p:sp>
        <p:nvSpPr>
          <p:cNvPr id="15" name="TextBox 14"/>
          <p:cNvSpPr txBox="1"/>
          <p:nvPr/>
        </p:nvSpPr>
        <p:spPr>
          <a:xfrm>
            <a:off x="1252626" y="4844889"/>
            <a:ext cx="1445643" cy="369332"/>
          </a:xfrm>
          <a:prstGeom prst="rect">
            <a:avLst/>
          </a:prstGeom>
          <a:noFill/>
        </p:spPr>
        <p:txBody>
          <a:bodyPr vert="horz" wrap="square" lIns="0" tIns="0" rIns="0" bIns="0" rtlCol="0">
            <a:spAutoFit/>
          </a:bodyPr>
          <a:lstStyle/>
          <a:p>
            <a:pPr algn="ctr">
              <a:spcBef>
                <a:spcPts val="200"/>
              </a:spcBef>
              <a:buSzPct val="100000"/>
            </a:pPr>
            <a:r>
              <a:rPr lang="en-US" sz="1200" dirty="0" smtClean="0"/>
              <a:t>(Private Placement Memorandum)</a:t>
            </a:r>
          </a:p>
        </p:txBody>
      </p:sp>
      <p:sp>
        <p:nvSpPr>
          <p:cNvPr id="16" name="Cloud 15"/>
          <p:cNvSpPr/>
          <p:nvPr/>
        </p:nvSpPr>
        <p:spPr bwMode="gray">
          <a:xfrm>
            <a:off x="6348474" y="4210849"/>
            <a:ext cx="2144953" cy="1570007"/>
          </a:xfrm>
          <a:prstGeom prst="cloud">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17" name="TextBox 16"/>
          <p:cNvSpPr txBox="1"/>
          <p:nvPr/>
        </p:nvSpPr>
        <p:spPr>
          <a:xfrm>
            <a:off x="6748734" y="4413315"/>
            <a:ext cx="1499559" cy="553998"/>
          </a:xfrm>
          <a:prstGeom prst="rect">
            <a:avLst/>
          </a:prstGeom>
          <a:noFill/>
        </p:spPr>
        <p:txBody>
          <a:bodyPr vert="horz" wrap="square" lIns="0" tIns="0" rIns="0" bIns="0" rtlCol="0">
            <a:spAutoFit/>
          </a:bodyPr>
          <a:lstStyle/>
          <a:p>
            <a:pPr algn="ctr">
              <a:spcBef>
                <a:spcPts val="200"/>
              </a:spcBef>
              <a:buSzPct val="100000"/>
            </a:pPr>
            <a:r>
              <a:rPr lang="en-US" b="1" dirty="0" smtClean="0"/>
              <a:t>Qualified Advisors</a:t>
            </a:r>
          </a:p>
        </p:txBody>
      </p:sp>
      <p:sp>
        <p:nvSpPr>
          <p:cNvPr id="19" name="TextBox 18"/>
          <p:cNvSpPr txBox="1"/>
          <p:nvPr/>
        </p:nvSpPr>
        <p:spPr>
          <a:xfrm>
            <a:off x="6503600" y="4960392"/>
            <a:ext cx="1931239" cy="553998"/>
          </a:xfrm>
          <a:prstGeom prst="rect">
            <a:avLst/>
          </a:prstGeom>
          <a:noFill/>
        </p:spPr>
        <p:txBody>
          <a:bodyPr vert="horz" wrap="square" lIns="0" tIns="0" rIns="0" bIns="0" rtlCol="0">
            <a:spAutoFit/>
          </a:bodyPr>
          <a:lstStyle/>
          <a:p>
            <a:pPr algn="ctr">
              <a:spcBef>
                <a:spcPts val="200"/>
              </a:spcBef>
              <a:buSzPct val="100000"/>
            </a:pPr>
            <a:r>
              <a:rPr lang="en-US" sz="1200" dirty="0" smtClean="0"/>
              <a:t>(Attorneys, Auditors, Tax, and perhaps a Admin firm)</a:t>
            </a:r>
          </a:p>
        </p:txBody>
      </p:sp>
      <p:sp>
        <p:nvSpPr>
          <p:cNvPr id="22" name="Oval Callout 21"/>
          <p:cNvSpPr/>
          <p:nvPr/>
        </p:nvSpPr>
        <p:spPr bwMode="gray">
          <a:xfrm>
            <a:off x="4389414" y="1116177"/>
            <a:ext cx="2037269" cy="1053764"/>
          </a:xfrm>
          <a:prstGeom prst="wedgeEllipseCallout">
            <a:avLst/>
          </a:prstGeom>
          <a:solidFill>
            <a:schemeClr val="accent3">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23" name="TextBox 22"/>
          <p:cNvSpPr txBox="1"/>
          <p:nvPr/>
        </p:nvSpPr>
        <p:spPr>
          <a:xfrm>
            <a:off x="4595729" y="1307069"/>
            <a:ext cx="1674963" cy="671979"/>
          </a:xfrm>
          <a:prstGeom prst="rect">
            <a:avLst/>
          </a:prstGeom>
          <a:noFill/>
        </p:spPr>
        <p:txBody>
          <a:bodyPr vert="horz" wrap="square" lIns="0" tIns="0" rIns="0" bIns="0" rtlCol="0">
            <a:spAutoFit/>
          </a:bodyPr>
          <a:lstStyle/>
          <a:p>
            <a:pPr algn="ctr">
              <a:spcBef>
                <a:spcPts val="200"/>
              </a:spcBef>
              <a:buSzPct val="100000"/>
            </a:pPr>
            <a:r>
              <a:rPr lang="en-US" sz="1400" b="1" dirty="0" smtClean="0"/>
              <a:t>But wait . . .</a:t>
            </a:r>
          </a:p>
          <a:p>
            <a:pPr algn="ctr">
              <a:spcBef>
                <a:spcPts val="200"/>
              </a:spcBef>
              <a:buSzPct val="100000"/>
            </a:pPr>
            <a:r>
              <a:rPr lang="en-US" sz="1400" b="1" dirty="0" smtClean="0"/>
              <a:t>isn’t something missing?</a:t>
            </a:r>
          </a:p>
        </p:txBody>
      </p:sp>
    </p:spTree>
    <p:extLst>
      <p:ext uri="{BB962C8B-B14F-4D97-AF65-F5344CB8AC3E}">
        <p14:creationId xmlns:p14="http://schemas.microsoft.com/office/powerpoint/2010/main" val="39285852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You need a place to hold the investments –</a:t>
            </a:r>
          </a:p>
        </p:txBody>
      </p:sp>
      <p:sp>
        <p:nvSpPr>
          <p:cNvPr id="3" name="Text Placeholder 2"/>
          <p:cNvSpPr>
            <a:spLocks noGrp="1"/>
          </p:cNvSpPr>
          <p:nvPr>
            <p:ph type="body" idx="1"/>
          </p:nvPr>
        </p:nvSpPr>
        <p:spPr/>
        <p:txBody>
          <a:bodyPr/>
          <a:lstStyle/>
          <a:p>
            <a:pPr algn="ctr"/>
            <a:r>
              <a:rPr lang="en-US" sz="4000" b="1" dirty="0"/>
              <a:t>A Common Investment Vehicle (CIV), otherwise known as a </a:t>
            </a:r>
            <a:r>
              <a:rPr lang="en-US" sz="4000" b="1" dirty="0">
                <a:solidFill>
                  <a:srgbClr val="92D050"/>
                </a:solidFill>
              </a:rPr>
              <a:t>Fund</a:t>
            </a:r>
          </a:p>
          <a:p>
            <a:endParaRPr lang="en-US" dirty="0"/>
          </a:p>
        </p:txBody>
      </p:sp>
    </p:spTree>
    <p:custDataLst>
      <p:tags r:id="rId1"/>
    </p:custDataLst>
    <p:extLst>
      <p:ext uri="{BB962C8B-B14F-4D97-AF65-F5344CB8AC3E}">
        <p14:creationId xmlns:p14="http://schemas.microsoft.com/office/powerpoint/2010/main" val="162640192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249" y="3077269"/>
            <a:ext cx="8215671" cy="1080663"/>
          </a:xfrm>
        </p:spPr>
        <p:txBody>
          <a:bodyPr/>
          <a:lstStyle/>
          <a:p>
            <a:pPr algn="ctr"/>
            <a:r>
              <a:rPr lang="en-US" dirty="0" smtClean="0"/>
              <a:t>Structuring the Fund and Upper-Tier Entities</a:t>
            </a:r>
            <a:r>
              <a:rPr lang="en-US" dirty="0"/>
              <a:t/>
            </a:r>
            <a:br>
              <a:rPr lang="en-US" dirty="0"/>
            </a:br>
            <a:endParaRPr lang="en-US" dirty="0"/>
          </a:p>
        </p:txBody>
      </p:sp>
    </p:spTree>
    <p:extLst>
      <p:ext uri="{BB962C8B-B14F-4D97-AF65-F5344CB8AC3E}">
        <p14:creationId xmlns:p14="http://schemas.microsoft.com/office/powerpoint/2010/main" val="35887768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solidFill>
                  <a:srgbClr val="6D9F00"/>
                </a:solidFill>
                <a:latin typeface="+mn-lt"/>
                <a:ea typeface="+mn-ea"/>
                <a:cs typeface="+mn-cs"/>
              </a:rPr>
              <a:t>Common Fund Structure</a:t>
            </a:r>
          </a:p>
        </p:txBody>
      </p:sp>
      <p:sp>
        <p:nvSpPr>
          <p:cNvPr id="4" name="Isosceles Triangle 3"/>
          <p:cNvSpPr/>
          <p:nvPr/>
        </p:nvSpPr>
        <p:spPr>
          <a:xfrm>
            <a:off x="5045426" y="3740652"/>
            <a:ext cx="3477989" cy="1793349"/>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457200" rtlCol="0" anchor="ctr" anchorCtr="0"/>
          <a:lstStyle/>
          <a:p>
            <a:pPr algn="ctr"/>
            <a:r>
              <a:rPr lang="en-US" sz="2000" b="1" dirty="0" smtClean="0"/>
              <a:t>Fund</a:t>
            </a:r>
          </a:p>
          <a:p>
            <a:pPr algn="ctr"/>
            <a:r>
              <a:rPr lang="en-US" dirty="0" smtClean="0"/>
              <a:t>(Limited Partnership</a:t>
            </a:r>
            <a:r>
              <a:rPr lang="en-US" baseline="30000" dirty="0" smtClean="0"/>
              <a:t>1</a:t>
            </a:r>
            <a:r>
              <a:rPr lang="en-US" dirty="0" smtClean="0"/>
              <a:t>)</a:t>
            </a:r>
            <a:endParaRPr lang="en-US" dirty="0"/>
          </a:p>
        </p:txBody>
      </p:sp>
      <p:sp>
        <p:nvSpPr>
          <p:cNvPr id="5" name="TextBox 4"/>
          <p:cNvSpPr txBox="1"/>
          <p:nvPr/>
        </p:nvSpPr>
        <p:spPr>
          <a:xfrm>
            <a:off x="376237" y="6219645"/>
            <a:ext cx="4471807" cy="153888"/>
          </a:xfrm>
          <a:prstGeom prst="rect">
            <a:avLst/>
          </a:prstGeom>
          <a:noFill/>
        </p:spPr>
        <p:txBody>
          <a:bodyPr vert="horz" wrap="square" lIns="0" tIns="0" rIns="0" bIns="0" rtlCol="0">
            <a:spAutoFit/>
          </a:bodyPr>
          <a:lstStyle/>
          <a:p>
            <a:pPr>
              <a:spcBef>
                <a:spcPts val="200"/>
              </a:spcBef>
              <a:buSzPct val="100000"/>
            </a:pPr>
            <a:r>
              <a:rPr lang="en-US" sz="800" baseline="30000" dirty="0" smtClean="0"/>
              <a:t>1. </a:t>
            </a:r>
            <a:r>
              <a:rPr lang="en-US" sz="1000" dirty="0" smtClean="0"/>
              <a:t>Delaware is popular for U.S. based fund partnerships</a:t>
            </a:r>
          </a:p>
        </p:txBody>
      </p:sp>
      <p:sp>
        <p:nvSpPr>
          <p:cNvPr id="7" name="Double Wave 6"/>
          <p:cNvSpPr/>
          <p:nvPr/>
        </p:nvSpPr>
        <p:spPr bwMode="gray">
          <a:xfrm>
            <a:off x="5503653" y="1268083"/>
            <a:ext cx="2855343" cy="1285336"/>
          </a:xfrm>
          <a:prstGeom prst="doubleWave">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8" name="TextBox 7"/>
          <p:cNvSpPr txBox="1"/>
          <p:nvPr/>
        </p:nvSpPr>
        <p:spPr>
          <a:xfrm>
            <a:off x="5689120" y="1756862"/>
            <a:ext cx="2484408" cy="307777"/>
          </a:xfrm>
          <a:prstGeom prst="rect">
            <a:avLst/>
          </a:prstGeom>
          <a:noFill/>
        </p:spPr>
        <p:txBody>
          <a:bodyPr vert="horz" wrap="square" lIns="0" tIns="0" rIns="0" bIns="0" rtlCol="0">
            <a:spAutoFit/>
          </a:bodyPr>
          <a:lstStyle/>
          <a:p>
            <a:pPr algn="ctr">
              <a:spcBef>
                <a:spcPts val="200"/>
              </a:spcBef>
              <a:buSzPct val="100000"/>
            </a:pPr>
            <a:r>
              <a:rPr lang="en-US" sz="2000" b="1" dirty="0" smtClean="0"/>
              <a:t>Why use an LP?</a:t>
            </a:r>
          </a:p>
        </p:txBody>
      </p:sp>
      <p:graphicFrame>
        <p:nvGraphicFramePr>
          <p:cNvPr id="9" name="Diagram 8"/>
          <p:cNvGraphicFramePr/>
          <p:nvPr>
            <p:extLst>
              <p:ext uri="{D42A27DB-BD31-4B8C-83A1-F6EECF244321}">
                <p14:modId xmlns:p14="http://schemas.microsoft.com/office/powerpoint/2010/main" val="687430181"/>
              </p:ext>
            </p:extLst>
          </p:nvPr>
        </p:nvGraphicFramePr>
        <p:xfrm>
          <a:off x="237204" y="2533513"/>
          <a:ext cx="4749872" cy="25225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p:cNvSpPr txBox="1"/>
          <p:nvPr/>
        </p:nvSpPr>
        <p:spPr>
          <a:xfrm>
            <a:off x="1052281" y="2173196"/>
            <a:ext cx="3119718" cy="307777"/>
          </a:xfrm>
          <a:prstGeom prst="rect">
            <a:avLst/>
          </a:prstGeom>
          <a:noFill/>
        </p:spPr>
        <p:txBody>
          <a:bodyPr vert="horz" wrap="square" lIns="0" tIns="0" rIns="0" bIns="0" rtlCol="0">
            <a:spAutoFit/>
          </a:bodyPr>
          <a:lstStyle/>
          <a:p>
            <a:pPr algn="ctr">
              <a:spcBef>
                <a:spcPts val="200"/>
              </a:spcBef>
              <a:buSzPct val="100000"/>
            </a:pPr>
            <a:r>
              <a:rPr lang="en-US" sz="2000" b="1" u="sng" dirty="0" smtClean="0"/>
              <a:t>Fund Characteristics</a:t>
            </a:r>
          </a:p>
        </p:txBody>
      </p:sp>
    </p:spTree>
    <p:custDataLst>
      <p:tags r:id="rId1"/>
    </p:custDataLst>
    <p:extLst>
      <p:ext uri="{BB962C8B-B14F-4D97-AF65-F5344CB8AC3E}">
        <p14:creationId xmlns:p14="http://schemas.microsoft.com/office/powerpoint/2010/main" val="3854248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Graphic spid="9" grpId="0">
        <p:bldAsOne/>
      </p:bldGraphic>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rgbClr val="6D9F00"/>
                </a:solidFill>
                <a:latin typeface="+mn-lt"/>
                <a:ea typeface="+mn-ea"/>
                <a:cs typeface="+mn-cs"/>
              </a:rPr>
              <a:t>When there’s an LP, you also need a . . .</a:t>
            </a:r>
            <a:endParaRPr lang="en-US" sz="2400" b="1" dirty="0">
              <a:solidFill>
                <a:srgbClr val="6D9F00"/>
              </a:solidFill>
              <a:latin typeface="+mn-lt"/>
              <a:ea typeface="+mn-ea"/>
              <a:cs typeface="+mn-cs"/>
            </a:endParaRPr>
          </a:p>
        </p:txBody>
      </p:sp>
      <p:sp>
        <p:nvSpPr>
          <p:cNvPr id="4" name="Isosceles Triangle 3"/>
          <p:cNvSpPr/>
          <p:nvPr/>
        </p:nvSpPr>
        <p:spPr>
          <a:xfrm>
            <a:off x="2833005" y="3804609"/>
            <a:ext cx="3477989" cy="1793349"/>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457200" rtlCol="0" anchor="ctr" anchorCtr="0"/>
          <a:lstStyle/>
          <a:p>
            <a:pPr algn="ctr"/>
            <a:r>
              <a:rPr lang="en-US" sz="2000" b="1" dirty="0" smtClean="0"/>
              <a:t>Fund</a:t>
            </a:r>
          </a:p>
          <a:p>
            <a:pPr algn="ctr"/>
            <a:r>
              <a:rPr lang="en-US" dirty="0" smtClean="0"/>
              <a:t>(DE LP)</a:t>
            </a:r>
            <a:r>
              <a:rPr lang="en-US" baseline="30000" dirty="0" smtClean="0"/>
              <a:t>1</a:t>
            </a:r>
            <a:endParaRPr lang="en-US" baseline="30000" dirty="0"/>
          </a:p>
        </p:txBody>
      </p:sp>
      <p:sp>
        <p:nvSpPr>
          <p:cNvPr id="5" name="TextBox 4"/>
          <p:cNvSpPr txBox="1"/>
          <p:nvPr/>
        </p:nvSpPr>
        <p:spPr>
          <a:xfrm>
            <a:off x="376237" y="6219645"/>
            <a:ext cx="4471807" cy="333425"/>
          </a:xfrm>
          <a:prstGeom prst="rect">
            <a:avLst/>
          </a:prstGeom>
          <a:noFill/>
        </p:spPr>
        <p:txBody>
          <a:bodyPr vert="horz" wrap="square" lIns="0" tIns="0" rIns="0" bIns="0" rtlCol="0">
            <a:spAutoFit/>
          </a:bodyPr>
          <a:lstStyle/>
          <a:p>
            <a:pPr>
              <a:spcBef>
                <a:spcPts val="200"/>
              </a:spcBef>
              <a:buSzPct val="100000"/>
            </a:pPr>
            <a:r>
              <a:rPr lang="en-US" sz="800" baseline="30000" dirty="0" smtClean="0"/>
              <a:t>1 </a:t>
            </a:r>
            <a:r>
              <a:rPr lang="en-US" sz="1000" dirty="0" smtClean="0"/>
              <a:t>Delaware is a popular choice for the GP for US based funds</a:t>
            </a:r>
          </a:p>
          <a:p>
            <a:pPr>
              <a:spcBef>
                <a:spcPts val="200"/>
              </a:spcBef>
              <a:buSzPct val="100000"/>
            </a:pPr>
            <a:endParaRPr lang="en-US" sz="1000" dirty="0" smtClean="0"/>
          </a:p>
        </p:txBody>
      </p:sp>
    </p:spTree>
    <p:custDataLst>
      <p:tags r:id="rId1"/>
    </p:custDataLst>
    <p:extLst>
      <p:ext uri="{BB962C8B-B14F-4D97-AF65-F5344CB8AC3E}">
        <p14:creationId xmlns:p14="http://schemas.microsoft.com/office/powerpoint/2010/main" val="3649073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3200" b="1" dirty="0">
                <a:solidFill>
                  <a:srgbClr val="6D9F00"/>
                </a:solidFill>
                <a:latin typeface="+mn-lt"/>
                <a:ea typeface="+mn-ea"/>
                <a:cs typeface="+mn-cs"/>
              </a:rPr>
              <a:t>Speaker</a:t>
            </a:r>
          </a:p>
        </p:txBody>
      </p:sp>
      <p:sp>
        <p:nvSpPr>
          <p:cNvPr id="4" name="Text Placeholder 3"/>
          <p:cNvSpPr>
            <a:spLocks noGrp="1"/>
          </p:cNvSpPr>
          <p:nvPr>
            <p:ph type="body" sz="quarter" idx="14"/>
          </p:nvPr>
        </p:nvSpPr>
        <p:spPr>
          <a:xfrm>
            <a:off x="2868733" y="3882509"/>
            <a:ext cx="2979976" cy="2216366"/>
          </a:xfrm>
        </p:spPr>
        <p:txBody>
          <a:bodyPr/>
          <a:lstStyle/>
          <a:p>
            <a:pPr>
              <a:spcBef>
                <a:spcPts val="0"/>
              </a:spcBef>
              <a:spcAft>
                <a:spcPts val="0"/>
              </a:spcAft>
            </a:pPr>
            <a:r>
              <a:rPr lang="en-US" sz="1600" dirty="0">
                <a:latin typeface="Arial" panose="020B0604020202020204" pitchFamily="34" charset="0"/>
                <a:cs typeface="Arial" panose="020B0604020202020204" pitchFamily="34" charset="0"/>
              </a:rPr>
              <a:t>Doug Puckett</a:t>
            </a:r>
          </a:p>
          <a:p>
            <a:pPr>
              <a:spcBef>
                <a:spcPts val="0"/>
              </a:spcBef>
              <a:spcAft>
                <a:spcPts val="0"/>
              </a:spcAft>
            </a:pPr>
            <a:r>
              <a:rPr lang="en-US" sz="1600" dirty="0">
                <a:latin typeface="Arial" panose="020B0604020202020204" pitchFamily="34" charset="0"/>
                <a:cs typeface="Arial" panose="020B0604020202020204" pitchFamily="34" charset="0"/>
              </a:rPr>
              <a:t>Deputy National Tax Leader – Private Equity</a:t>
            </a:r>
          </a:p>
          <a:p>
            <a:pPr>
              <a:spcBef>
                <a:spcPts val="0"/>
              </a:spcBef>
              <a:spcAft>
                <a:spcPts val="0"/>
              </a:spcAft>
            </a:pPr>
            <a:r>
              <a:rPr lang="en-US" sz="1600" dirty="0">
                <a:latin typeface="Arial" panose="020B0604020202020204" pitchFamily="34" charset="0"/>
                <a:cs typeface="Arial" panose="020B0604020202020204" pitchFamily="34" charset="0"/>
              </a:rPr>
              <a:t>Deloitte Tax, LLP</a:t>
            </a:r>
          </a:p>
          <a:p>
            <a:pPr>
              <a:spcBef>
                <a:spcPts val="0"/>
              </a:spcBef>
              <a:spcAft>
                <a:spcPts val="0"/>
              </a:spcAft>
            </a:pPr>
            <a:r>
              <a:rPr lang="en-US" sz="1600" dirty="0" smtClean="0">
                <a:latin typeface="Arial" panose="020B0604020202020204" pitchFamily="34" charset="0"/>
                <a:cs typeface="Arial" panose="020B0604020202020204" pitchFamily="34" charset="0"/>
              </a:rPr>
              <a:t>(817) 347-3305 (</a:t>
            </a:r>
            <a:r>
              <a:rPr lang="en-US" sz="1600" dirty="0" err="1" smtClean="0">
                <a:latin typeface="Arial" panose="020B0604020202020204" pitchFamily="34" charset="0"/>
                <a:cs typeface="Arial" panose="020B0604020202020204" pitchFamily="34" charset="0"/>
              </a:rPr>
              <a:t>FtW</a:t>
            </a:r>
            <a:r>
              <a:rPr lang="en-US" sz="1600" dirty="0" smtClean="0">
                <a:latin typeface="Arial" panose="020B0604020202020204" pitchFamily="34" charset="0"/>
                <a:cs typeface="Arial" panose="020B0604020202020204" pitchFamily="34" charset="0"/>
              </a:rPr>
              <a:t>)</a:t>
            </a:r>
          </a:p>
          <a:p>
            <a:pPr>
              <a:spcBef>
                <a:spcPts val="0"/>
              </a:spcBef>
              <a:spcAft>
                <a:spcPts val="0"/>
              </a:spcAft>
            </a:pPr>
            <a:r>
              <a:rPr lang="en-US" sz="1600" dirty="0" smtClean="0">
                <a:latin typeface="Arial" panose="020B0604020202020204" pitchFamily="34" charset="0"/>
                <a:cs typeface="Arial" panose="020B0604020202020204" pitchFamily="34" charset="0"/>
              </a:rPr>
              <a:t>(214) 840-7380 (DAL)</a:t>
            </a:r>
          </a:p>
          <a:p>
            <a:pPr>
              <a:spcBef>
                <a:spcPts val="0"/>
              </a:spcBef>
              <a:spcAft>
                <a:spcPts val="0"/>
              </a:spcAft>
            </a:pPr>
            <a:r>
              <a:rPr lang="en-US" sz="1600" dirty="0" smtClean="0">
                <a:latin typeface="Arial" panose="020B0604020202020204" pitchFamily="34" charset="0"/>
                <a:cs typeface="Arial" panose="020B0604020202020204" pitchFamily="34" charset="0"/>
              </a:rPr>
              <a:t>(817) 881-4201 (Cell)</a:t>
            </a:r>
            <a:endParaRPr lang="en-US" sz="1600" dirty="0">
              <a:latin typeface="Arial" panose="020B0604020202020204" pitchFamily="34" charset="0"/>
              <a:cs typeface="Arial" panose="020B0604020202020204" pitchFamily="34" charset="0"/>
            </a:endParaRPr>
          </a:p>
          <a:p>
            <a:pPr>
              <a:spcBef>
                <a:spcPts val="0"/>
              </a:spcBef>
            </a:pPr>
            <a:r>
              <a:rPr lang="en-US" sz="1600" dirty="0" smtClean="0">
                <a:latin typeface="Arial" panose="020B0604020202020204" pitchFamily="34" charset="0"/>
                <a:cs typeface="Arial" panose="020B0604020202020204" pitchFamily="34" charset="0"/>
                <a:hlinkClick r:id="rId3"/>
              </a:rPr>
              <a:t>dpuckett@Deloitte.com</a:t>
            </a:r>
            <a:endParaRPr lang="en-GB" sz="1600" dirty="0">
              <a:latin typeface="Arial" panose="020B0604020202020204" pitchFamily="34" charset="0"/>
              <a:cs typeface="Arial" panose="020B0604020202020204" pitchFamily="34" charset="0"/>
            </a:endParaRPr>
          </a:p>
        </p:txBody>
      </p:sp>
      <p:sp>
        <p:nvSpPr>
          <p:cNvPr id="26" name="Text Placeholder 3"/>
          <p:cNvSpPr txBox="1">
            <a:spLocks/>
          </p:cNvSpPr>
          <p:nvPr/>
        </p:nvSpPr>
        <p:spPr>
          <a:xfrm>
            <a:off x="4648200" y="1788600"/>
            <a:ext cx="4140000" cy="4536000"/>
          </a:xfrm>
          <a:prstGeom prst="rect">
            <a:avLst/>
          </a:prstGeom>
        </p:spPr>
        <p:txBody>
          <a:bodyPr vert="horz" lIns="0" tIns="0" rIns="0" bIns="0" rtlCol="0">
            <a:noAutofit/>
          </a:bodyPr>
          <a:lstStyle>
            <a:lvl1pPr marL="0" indent="0" algn="l" defTabSz="914400" rtl="0" eaLnBrk="1" latinLnBrk="0" hangingPunct="1">
              <a:spcBef>
                <a:spcPts val="1200"/>
              </a:spcBef>
              <a:buFont typeface="Arial" pitchFamily="34" charset="0"/>
              <a:buNone/>
              <a:defRPr sz="1800" b="0" kern="1200">
                <a:solidFill>
                  <a:schemeClr val="tx2"/>
                </a:solidFill>
                <a:latin typeface="+mn-lt"/>
                <a:ea typeface="+mn-ea"/>
                <a:cs typeface="+mn-cs"/>
              </a:defRPr>
            </a:lvl1pPr>
            <a:lvl2pPr marL="26670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2pPr>
            <a:lvl3pPr marL="266700" indent="-266700" algn="l" defTabSz="914400" rtl="0" eaLnBrk="1" latinLnBrk="0" hangingPunct="1">
              <a:spcBef>
                <a:spcPts val="1200"/>
              </a:spcBef>
              <a:buFont typeface="Arial" pitchFamily="34" charset="0"/>
              <a:buChar char="•"/>
              <a:defRPr sz="1800" i="1" kern="1200">
                <a:solidFill>
                  <a:schemeClr val="tx2"/>
                </a:solidFill>
                <a:latin typeface="+mn-lt"/>
                <a:ea typeface="+mn-ea"/>
                <a:cs typeface="+mn-cs"/>
              </a:defRPr>
            </a:lvl3pPr>
            <a:lvl4pPr marL="539750" indent="-27305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4pPr>
            <a:lvl5pPr marL="806450" indent="-266700"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endParaRPr lang="en-GB"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8734" y="893343"/>
            <a:ext cx="1907331" cy="2860997"/>
          </a:xfrm>
          <a:prstGeom prst="rect">
            <a:avLst/>
          </a:prstGeom>
        </p:spPr>
      </p:pic>
    </p:spTree>
    <p:extLst>
      <p:ext uri="{BB962C8B-B14F-4D97-AF65-F5344CB8AC3E}">
        <p14:creationId xmlns:p14="http://schemas.microsoft.com/office/powerpoint/2010/main" val="158284279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rgbClr val="6D9F00"/>
                </a:solidFill>
                <a:latin typeface="+mn-lt"/>
                <a:ea typeface="+mn-ea"/>
                <a:cs typeface="+mn-cs"/>
              </a:rPr>
              <a:t>When there’s an LP, you also need a . . .</a:t>
            </a:r>
            <a:endParaRPr lang="en-US" sz="2400" b="1" dirty="0">
              <a:solidFill>
                <a:srgbClr val="6D9F00"/>
              </a:solidFill>
              <a:latin typeface="+mn-lt"/>
              <a:ea typeface="+mn-ea"/>
              <a:cs typeface="+mn-cs"/>
            </a:endParaRPr>
          </a:p>
        </p:txBody>
      </p:sp>
      <p:sp>
        <p:nvSpPr>
          <p:cNvPr id="4" name="Isosceles Triangle 3"/>
          <p:cNvSpPr/>
          <p:nvPr/>
        </p:nvSpPr>
        <p:spPr>
          <a:xfrm>
            <a:off x="2833005" y="3804609"/>
            <a:ext cx="3477989" cy="1793349"/>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457200" rtlCol="0" anchor="ctr" anchorCtr="0"/>
          <a:lstStyle/>
          <a:p>
            <a:pPr algn="ctr"/>
            <a:r>
              <a:rPr lang="en-US" sz="2000" b="1" dirty="0" smtClean="0"/>
              <a:t>Fund</a:t>
            </a:r>
          </a:p>
        </p:txBody>
      </p:sp>
      <p:sp>
        <p:nvSpPr>
          <p:cNvPr id="5" name="TextBox 4"/>
          <p:cNvSpPr txBox="1"/>
          <p:nvPr/>
        </p:nvSpPr>
        <p:spPr>
          <a:xfrm>
            <a:off x="376237" y="6219645"/>
            <a:ext cx="4471807" cy="333425"/>
          </a:xfrm>
          <a:prstGeom prst="rect">
            <a:avLst/>
          </a:prstGeom>
          <a:noFill/>
        </p:spPr>
        <p:txBody>
          <a:bodyPr vert="horz" wrap="square" lIns="0" tIns="0" rIns="0" bIns="0" rtlCol="0">
            <a:spAutoFit/>
          </a:bodyPr>
          <a:lstStyle/>
          <a:p>
            <a:pPr>
              <a:spcBef>
                <a:spcPts val="200"/>
              </a:spcBef>
              <a:buSzPct val="100000"/>
            </a:pPr>
            <a:r>
              <a:rPr lang="en-US" sz="800" baseline="30000" dirty="0" smtClean="0"/>
              <a:t>1 </a:t>
            </a:r>
            <a:r>
              <a:rPr lang="en-US" sz="1000" dirty="0" smtClean="0"/>
              <a:t>Delaware is a popular choice for the GP for US based funds</a:t>
            </a:r>
          </a:p>
          <a:p>
            <a:pPr>
              <a:spcBef>
                <a:spcPts val="200"/>
              </a:spcBef>
              <a:buSzPct val="100000"/>
            </a:pPr>
            <a:endParaRPr lang="en-US" sz="1000" dirty="0" smtClean="0"/>
          </a:p>
        </p:txBody>
      </p:sp>
      <p:sp>
        <p:nvSpPr>
          <p:cNvPr id="6" name="Isosceles Triangle 5"/>
          <p:cNvSpPr/>
          <p:nvPr/>
        </p:nvSpPr>
        <p:spPr bwMode="gray">
          <a:xfrm>
            <a:off x="2591405" y="2260841"/>
            <a:ext cx="1818510" cy="1104181"/>
          </a:xfrm>
          <a:prstGeom prst="triangle">
            <a:avLst/>
          </a:prstGeom>
          <a:solidFill>
            <a:schemeClr val="accent4">
              <a:lumMod val="20000"/>
              <a:lumOff val="80000"/>
            </a:schemeClr>
          </a:solidFill>
          <a:ln w="19050" algn="ctr">
            <a:noFill/>
            <a:miter lim="800000"/>
            <a:headEnd/>
            <a:tailEnd/>
          </a:ln>
        </p:spPr>
        <p:txBody>
          <a:bodyPr wrap="square" lIns="88900" tIns="0" rIns="88900" bIns="182880" rtlCol="0" anchor="b" anchorCtr="1"/>
          <a:lstStyle/>
          <a:p>
            <a:pPr algn="ctr">
              <a:lnSpc>
                <a:spcPct val="106000"/>
              </a:lnSpc>
              <a:buFont typeface="Wingdings 2" pitchFamily="18" charset="2"/>
              <a:buNone/>
            </a:pPr>
            <a:r>
              <a:rPr lang="en-US" sz="1600" b="1" dirty="0" smtClean="0">
                <a:solidFill>
                  <a:schemeClr val="bg1"/>
                </a:solidFill>
              </a:rPr>
              <a:t>GP</a:t>
            </a:r>
          </a:p>
          <a:p>
            <a:pPr algn="ctr">
              <a:lnSpc>
                <a:spcPct val="106000"/>
              </a:lnSpc>
              <a:buFont typeface="Wingdings 2" pitchFamily="18" charset="2"/>
              <a:buNone/>
            </a:pPr>
            <a:r>
              <a:rPr lang="en-US" sz="1200" b="1" dirty="0" smtClean="0">
                <a:solidFill>
                  <a:schemeClr val="bg1"/>
                </a:solidFill>
              </a:rPr>
              <a:t>(DE LP)</a:t>
            </a:r>
            <a:r>
              <a:rPr lang="en-US" sz="1200" b="1" baseline="30000" dirty="0" smtClean="0">
                <a:solidFill>
                  <a:schemeClr val="bg1"/>
                </a:solidFill>
              </a:rPr>
              <a:t>1</a:t>
            </a:r>
          </a:p>
        </p:txBody>
      </p:sp>
      <p:cxnSp>
        <p:nvCxnSpPr>
          <p:cNvPr id="10" name="Straight Arrow Connector 9"/>
          <p:cNvCxnSpPr/>
          <p:nvPr/>
        </p:nvCxnSpPr>
        <p:spPr>
          <a:xfrm>
            <a:off x="3500660" y="3365022"/>
            <a:ext cx="1071339" cy="43958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86530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solidFill>
                  <a:srgbClr val="6D9F00"/>
                </a:solidFill>
                <a:latin typeface="+mn-lt"/>
                <a:ea typeface="+mn-ea"/>
                <a:cs typeface="+mn-cs"/>
              </a:rPr>
              <a:t>When there’s an LP, you also need a . . .</a:t>
            </a:r>
            <a:endParaRPr lang="en-US" sz="2400" b="1" dirty="0">
              <a:solidFill>
                <a:srgbClr val="6D9F00"/>
              </a:solidFill>
              <a:latin typeface="+mn-lt"/>
              <a:ea typeface="+mn-ea"/>
              <a:cs typeface="+mn-cs"/>
            </a:endParaRPr>
          </a:p>
        </p:txBody>
      </p:sp>
      <p:sp>
        <p:nvSpPr>
          <p:cNvPr id="4" name="Isosceles Triangle 3"/>
          <p:cNvSpPr/>
          <p:nvPr/>
        </p:nvSpPr>
        <p:spPr>
          <a:xfrm>
            <a:off x="2833005" y="3804609"/>
            <a:ext cx="3477989" cy="1793349"/>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457200" rtlCol="0" anchor="ctr" anchorCtr="0"/>
          <a:lstStyle/>
          <a:p>
            <a:pPr algn="ctr"/>
            <a:r>
              <a:rPr lang="en-US" sz="2000" b="1" dirty="0" smtClean="0"/>
              <a:t>Fund</a:t>
            </a:r>
          </a:p>
        </p:txBody>
      </p:sp>
      <p:sp>
        <p:nvSpPr>
          <p:cNvPr id="5" name="TextBox 4"/>
          <p:cNvSpPr txBox="1"/>
          <p:nvPr/>
        </p:nvSpPr>
        <p:spPr>
          <a:xfrm>
            <a:off x="376237" y="6219645"/>
            <a:ext cx="4471807" cy="333425"/>
          </a:xfrm>
          <a:prstGeom prst="rect">
            <a:avLst/>
          </a:prstGeom>
          <a:noFill/>
        </p:spPr>
        <p:txBody>
          <a:bodyPr vert="horz" wrap="square" lIns="0" tIns="0" rIns="0" bIns="0" rtlCol="0">
            <a:spAutoFit/>
          </a:bodyPr>
          <a:lstStyle/>
          <a:p>
            <a:pPr>
              <a:spcBef>
                <a:spcPts val="200"/>
              </a:spcBef>
              <a:buSzPct val="100000"/>
            </a:pPr>
            <a:r>
              <a:rPr lang="en-US" sz="800" baseline="30000" dirty="0" smtClean="0"/>
              <a:t>1 </a:t>
            </a:r>
            <a:r>
              <a:rPr lang="en-US" sz="1000" dirty="0" smtClean="0"/>
              <a:t>Delaware is a popular choice for the GP for US based funds</a:t>
            </a:r>
          </a:p>
          <a:p>
            <a:pPr>
              <a:spcBef>
                <a:spcPts val="200"/>
              </a:spcBef>
              <a:buSzPct val="100000"/>
            </a:pPr>
            <a:endParaRPr lang="en-US" sz="1000" dirty="0" smtClean="0"/>
          </a:p>
        </p:txBody>
      </p:sp>
      <p:sp>
        <p:nvSpPr>
          <p:cNvPr id="7" name="Double Wave 6"/>
          <p:cNvSpPr/>
          <p:nvPr/>
        </p:nvSpPr>
        <p:spPr bwMode="gray">
          <a:xfrm>
            <a:off x="5147474" y="1121794"/>
            <a:ext cx="3616610" cy="1712286"/>
          </a:xfrm>
          <a:prstGeom prst="doubleWave">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8" name="TextBox 7"/>
          <p:cNvSpPr txBox="1"/>
          <p:nvPr/>
        </p:nvSpPr>
        <p:spPr>
          <a:xfrm>
            <a:off x="5214821" y="1602974"/>
            <a:ext cx="3437473" cy="615553"/>
          </a:xfrm>
          <a:prstGeom prst="rect">
            <a:avLst/>
          </a:prstGeom>
          <a:noFill/>
        </p:spPr>
        <p:txBody>
          <a:bodyPr vert="horz" wrap="square" lIns="0" tIns="0" rIns="0" bIns="0" rtlCol="0">
            <a:spAutoFit/>
          </a:bodyPr>
          <a:lstStyle/>
          <a:p>
            <a:pPr algn="ctr">
              <a:spcBef>
                <a:spcPts val="200"/>
              </a:spcBef>
              <a:buSzPct val="100000"/>
            </a:pPr>
            <a:r>
              <a:rPr lang="en-US" sz="2000" b="1" dirty="0" smtClean="0"/>
              <a:t>Why use an LP for the GP (general partner)?</a:t>
            </a:r>
          </a:p>
        </p:txBody>
      </p:sp>
      <p:sp>
        <p:nvSpPr>
          <p:cNvPr id="6" name="Isosceles Triangle 5"/>
          <p:cNvSpPr/>
          <p:nvPr/>
        </p:nvSpPr>
        <p:spPr bwMode="gray">
          <a:xfrm>
            <a:off x="2591405" y="2260841"/>
            <a:ext cx="1818510" cy="1104181"/>
          </a:xfrm>
          <a:prstGeom prst="triangle">
            <a:avLst/>
          </a:prstGeom>
          <a:solidFill>
            <a:schemeClr val="accent4">
              <a:lumMod val="20000"/>
              <a:lumOff val="80000"/>
            </a:schemeClr>
          </a:solidFill>
          <a:ln w="19050" algn="ctr">
            <a:noFill/>
            <a:miter lim="800000"/>
            <a:headEnd/>
            <a:tailEnd/>
          </a:ln>
        </p:spPr>
        <p:txBody>
          <a:bodyPr wrap="square" lIns="88900" tIns="0" rIns="88900" bIns="182880" rtlCol="0" anchor="b" anchorCtr="1"/>
          <a:lstStyle/>
          <a:p>
            <a:pPr algn="ctr">
              <a:lnSpc>
                <a:spcPct val="106000"/>
              </a:lnSpc>
              <a:buFont typeface="Wingdings 2" pitchFamily="18" charset="2"/>
              <a:buNone/>
            </a:pPr>
            <a:r>
              <a:rPr lang="en-US" sz="1600" b="1" dirty="0" smtClean="0">
                <a:solidFill>
                  <a:schemeClr val="bg1"/>
                </a:solidFill>
              </a:rPr>
              <a:t>GP</a:t>
            </a:r>
          </a:p>
          <a:p>
            <a:pPr algn="ctr">
              <a:lnSpc>
                <a:spcPct val="106000"/>
              </a:lnSpc>
              <a:buFont typeface="Wingdings 2" pitchFamily="18" charset="2"/>
              <a:buNone/>
            </a:pPr>
            <a:r>
              <a:rPr lang="en-US" sz="1200" b="1" dirty="0" smtClean="0">
                <a:solidFill>
                  <a:schemeClr val="bg1"/>
                </a:solidFill>
              </a:rPr>
              <a:t>(DE LP)</a:t>
            </a:r>
            <a:r>
              <a:rPr lang="en-US" sz="1200" b="1" baseline="30000" dirty="0" smtClean="0">
                <a:solidFill>
                  <a:schemeClr val="bg1"/>
                </a:solidFill>
              </a:rPr>
              <a:t>1</a:t>
            </a:r>
          </a:p>
        </p:txBody>
      </p:sp>
      <p:cxnSp>
        <p:nvCxnSpPr>
          <p:cNvPr id="10" name="Straight Arrow Connector 9"/>
          <p:cNvCxnSpPr/>
          <p:nvPr/>
        </p:nvCxnSpPr>
        <p:spPr>
          <a:xfrm>
            <a:off x="3500660" y="3365022"/>
            <a:ext cx="1071339" cy="43958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15914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smtClean="0">
                <a:solidFill>
                  <a:srgbClr val="6D9F00"/>
                </a:solidFill>
                <a:latin typeface="+mn-lt"/>
                <a:ea typeface="+mn-ea"/>
                <a:cs typeface="+mn-cs"/>
              </a:rPr>
              <a:t>The GP of the GP is normally an LLC or an S Corporation</a:t>
            </a:r>
            <a:endParaRPr lang="en-US" sz="2400" b="1" dirty="0">
              <a:solidFill>
                <a:srgbClr val="6D9F00"/>
              </a:solidFill>
              <a:latin typeface="+mn-lt"/>
              <a:ea typeface="+mn-ea"/>
              <a:cs typeface="+mn-cs"/>
            </a:endParaRPr>
          </a:p>
        </p:txBody>
      </p:sp>
      <p:sp>
        <p:nvSpPr>
          <p:cNvPr id="4" name="Isosceles Triangle 3"/>
          <p:cNvSpPr/>
          <p:nvPr/>
        </p:nvSpPr>
        <p:spPr>
          <a:xfrm>
            <a:off x="2833005" y="3804609"/>
            <a:ext cx="3477989" cy="1793349"/>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457200" rtlCol="0" anchor="ctr" anchorCtr="0"/>
          <a:lstStyle/>
          <a:p>
            <a:pPr algn="ctr"/>
            <a:r>
              <a:rPr lang="en-US" sz="2000" b="1" dirty="0" smtClean="0"/>
              <a:t>Fund</a:t>
            </a:r>
          </a:p>
        </p:txBody>
      </p:sp>
      <p:sp>
        <p:nvSpPr>
          <p:cNvPr id="6" name="Isosceles Triangle 5"/>
          <p:cNvSpPr/>
          <p:nvPr/>
        </p:nvSpPr>
        <p:spPr bwMode="gray">
          <a:xfrm>
            <a:off x="2591405" y="2260841"/>
            <a:ext cx="1818510" cy="1104181"/>
          </a:xfrm>
          <a:prstGeom prst="triangle">
            <a:avLst/>
          </a:prstGeom>
          <a:solidFill>
            <a:schemeClr val="accent4">
              <a:lumMod val="20000"/>
              <a:lumOff val="80000"/>
            </a:schemeClr>
          </a:solidFill>
          <a:ln w="19050" algn="ctr">
            <a:noFill/>
            <a:miter lim="800000"/>
            <a:headEnd/>
            <a:tailEnd/>
          </a:ln>
        </p:spPr>
        <p:txBody>
          <a:bodyPr wrap="square" lIns="88900" tIns="0" rIns="88900" bIns="182880" rtlCol="0" anchor="b" anchorCtr="1"/>
          <a:lstStyle/>
          <a:p>
            <a:pPr algn="ctr">
              <a:lnSpc>
                <a:spcPct val="106000"/>
              </a:lnSpc>
              <a:buFont typeface="Wingdings 2" pitchFamily="18" charset="2"/>
              <a:buNone/>
            </a:pPr>
            <a:r>
              <a:rPr lang="en-US" sz="1600" b="1" dirty="0" smtClean="0">
                <a:solidFill>
                  <a:schemeClr val="bg1"/>
                </a:solidFill>
              </a:rPr>
              <a:t>GP</a:t>
            </a:r>
          </a:p>
        </p:txBody>
      </p:sp>
      <p:cxnSp>
        <p:nvCxnSpPr>
          <p:cNvPr id="10" name="Straight Arrow Connector 9"/>
          <p:cNvCxnSpPr/>
          <p:nvPr/>
        </p:nvCxnSpPr>
        <p:spPr>
          <a:xfrm>
            <a:off x="3500660" y="3365022"/>
            <a:ext cx="1071339" cy="43958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gray">
          <a:xfrm>
            <a:off x="1958196" y="1354347"/>
            <a:ext cx="1475117" cy="646981"/>
          </a:xfrm>
          <a:prstGeom prst="rect">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smtClean="0">
                <a:solidFill>
                  <a:schemeClr val="bg1"/>
                </a:solidFill>
              </a:rPr>
              <a:t>GP of the GP</a:t>
            </a:r>
          </a:p>
        </p:txBody>
      </p:sp>
      <p:cxnSp>
        <p:nvCxnSpPr>
          <p:cNvPr id="13" name="Straight Arrow Connector 12"/>
          <p:cNvCxnSpPr>
            <a:stCxn id="11" idx="2"/>
            <a:endCxn id="6" idx="0"/>
          </p:cNvCxnSpPr>
          <p:nvPr/>
        </p:nvCxnSpPr>
        <p:spPr>
          <a:xfrm>
            <a:off x="2695755" y="2001328"/>
            <a:ext cx="804905" cy="25951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54832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gray">
          <a:xfrm>
            <a:off x="376238" y="4032411"/>
            <a:ext cx="2009452" cy="1379464"/>
          </a:xfrm>
          <a:prstGeom prst="rect">
            <a:avLst/>
          </a:prstGeom>
          <a:noFill/>
          <a:ln w="19050" algn="ctr">
            <a:solidFill>
              <a:schemeClr val="tx2"/>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40" name="Isosceles Triangle 39"/>
          <p:cNvSpPr/>
          <p:nvPr/>
        </p:nvSpPr>
        <p:spPr bwMode="gray">
          <a:xfrm>
            <a:off x="385938" y="4033543"/>
            <a:ext cx="1999751" cy="1378332"/>
          </a:xfrm>
          <a:prstGeom prst="triangle">
            <a:avLst/>
          </a:prstGeom>
          <a:solidFill>
            <a:schemeClr val="accent6">
              <a:lumMod val="20000"/>
              <a:lumOff val="80000"/>
            </a:schemeClr>
          </a:solidFill>
          <a:ln w="19050" algn="ctr">
            <a:noFill/>
            <a:miter lim="800000"/>
            <a:headEnd/>
            <a:tailEnd/>
          </a:ln>
        </p:spPr>
        <p:txBody>
          <a:bodyPr wrap="square" lIns="0" tIns="0" rIns="0" bIns="0" rtlCol="0" anchor="t" anchorCtr="0"/>
          <a:lstStyle/>
          <a:p>
            <a:pPr algn="ctr">
              <a:lnSpc>
                <a:spcPct val="106000"/>
              </a:lnSpc>
              <a:buFont typeface="Wingdings 2" pitchFamily="18" charset="2"/>
              <a:buNone/>
            </a:pPr>
            <a:r>
              <a:rPr lang="en-US" sz="1000" b="1" dirty="0" smtClean="0">
                <a:solidFill>
                  <a:schemeClr val="bg1"/>
                </a:solidFill>
              </a:rPr>
              <a:t>Management Company</a:t>
            </a:r>
            <a:r>
              <a:rPr lang="en-US" sz="1000" b="1" baseline="30000" dirty="0" smtClean="0">
                <a:solidFill>
                  <a:schemeClr val="bg1"/>
                </a:solidFill>
              </a:rPr>
              <a:t>2</a:t>
            </a:r>
            <a:r>
              <a:rPr lang="en-US" sz="1000" b="1" dirty="0" smtClean="0">
                <a:solidFill>
                  <a:schemeClr val="bg1"/>
                </a:solidFill>
              </a:rPr>
              <a:t> </a:t>
            </a:r>
          </a:p>
        </p:txBody>
      </p:sp>
      <p:sp>
        <p:nvSpPr>
          <p:cNvPr id="2" name="Title 1"/>
          <p:cNvSpPr>
            <a:spLocks noGrp="1"/>
          </p:cNvSpPr>
          <p:nvPr>
            <p:ph type="title"/>
          </p:nvPr>
        </p:nvSpPr>
        <p:spPr/>
        <p:txBody>
          <a:bodyPr/>
          <a:lstStyle/>
          <a:p>
            <a:r>
              <a:rPr lang="en-US" sz="2400" b="1" dirty="0" smtClean="0">
                <a:solidFill>
                  <a:srgbClr val="6D9F00"/>
                </a:solidFill>
                <a:latin typeface="+mn-lt"/>
                <a:ea typeface="+mn-ea"/>
                <a:cs typeface="+mn-cs"/>
              </a:rPr>
              <a:t>The rest of a basic structure</a:t>
            </a:r>
            <a:endParaRPr lang="en-US" sz="2400" b="1" dirty="0">
              <a:solidFill>
                <a:srgbClr val="6D9F00"/>
              </a:solidFill>
              <a:latin typeface="+mn-lt"/>
              <a:ea typeface="+mn-ea"/>
              <a:cs typeface="+mn-cs"/>
            </a:endParaRPr>
          </a:p>
        </p:txBody>
      </p:sp>
      <p:sp>
        <p:nvSpPr>
          <p:cNvPr id="4" name="Isosceles Triangle 3"/>
          <p:cNvSpPr/>
          <p:nvPr/>
        </p:nvSpPr>
        <p:spPr>
          <a:xfrm>
            <a:off x="2833005" y="4246169"/>
            <a:ext cx="3477989" cy="1793349"/>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457200" rtlCol="0" anchor="ctr" anchorCtr="0"/>
          <a:lstStyle/>
          <a:p>
            <a:pPr algn="ctr"/>
            <a:r>
              <a:rPr lang="en-US" sz="2000" b="1" dirty="0" smtClean="0"/>
              <a:t>Fund</a:t>
            </a:r>
          </a:p>
        </p:txBody>
      </p:sp>
      <p:sp>
        <p:nvSpPr>
          <p:cNvPr id="5" name="TextBox 4"/>
          <p:cNvSpPr txBox="1"/>
          <p:nvPr/>
        </p:nvSpPr>
        <p:spPr>
          <a:xfrm>
            <a:off x="385938" y="6123241"/>
            <a:ext cx="8130533" cy="512961"/>
          </a:xfrm>
          <a:prstGeom prst="rect">
            <a:avLst/>
          </a:prstGeom>
          <a:noFill/>
        </p:spPr>
        <p:txBody>
          <a:bodyPr vert="horz" wrap="square" lIns="0" tIns="0" rIns="0" bIns="0" rtlCol="0">
            <a:spAutoFit/>
          </a:bodyPr>
          <a:lstStyle/>
          <a:p>
            <a:pPr>
              <a:spcBef>
                <a:spcPts val="200"/>
              </a:spcBef>
              <a:buSzPct val="100000"/>
            </a:pPr>
            <a:r>
              <a:rPr lang="en-US" sz="800" baseline="30000" dirty="0" smtClean="0"/>
              <a:t>1 </a:t>
            </a:r>
            <a:r>
              <a:rPr lang="en-US" sz="1000" dirty="0" smtClean="0"/>
              <a:t>(Senior) Deal professionals and (key) back office personnel </a:t>
            </a:r>
          </a:p>
          <a:p>
            <a:pPr>
              <a:spcBef>
                <a:spcPts val="200"/>
              </a:spcBef>
              <a:buSzPct val="100000"/>
            </a:pPr>
            <a:r>
              <a:rPr lang="en-US" sz="1000" baseline="30000" dirty="0" smtClean="0"/>
              <a:t>2</a:t>
            </a:r>
            <a:r>
              <a:rPr lang="en-US" sz="1000" dirty="0" smtClean="0"/>
              <a:t> Normally an LLC or S Corporation (in Delaware or elsewhere)          </a:t>
            </a:r>
          </a:p>
          <a:p>
            <a:pPr>
              <a:spcBef>
                <a:spcPts val="200"/>
              </a:spcBef>
              <a:buSzPct val="100000"/>
            </a:pPr>
            <a:endParaRPr lang="en-US" sz="1000" dirty="0" smtClean="0"/>
          </a:p>
        </p:txBody>
      </p:sp>
      <p:sp>
        <p:nvSpPr>
          <p:cNvPr id="6" name="Isosceles Triangle 5"/>
          <p:cNvSpPr/>
          <p:nvPr/>
        </p:nvSpPr>
        <p:spPr bwMode="gray">
          <a:xfrm>
            <a:off x="2591405" y="2726254"/>
            <a:ext cx="1818510" cy="1104181"/>
          </a:xfrm>
          <a:prstGeom prst="triangle">
            <a:avLst/>
          </a:prstGeom>
          <a:solidFill>
            <a:schemeClr val="accent4">
              <a:lumMod val="20000"/>
              <a:lumOff val="80000"/>
            </a:schemeClr>
          </a:solidFill>
          <a:ln w="19050" algn="ctr">
            <a:noFill/>
            <a:miter lim="800000"/>
            <a:headEnd/>
            <a:tailEnd/>
          </a:ln>
        </p:spPr>
        <p:txBody>
          <a:bodyPr wrap="square" lIns="88900" tIns="0" rIns="88900" bIns="182880" rtlCol="0" anchor="b" anchorCtr="1"/>
          <a:lstStyle/>
          <a:p>
            <a:pPr algn="ctr">
              <a:lnSpc>
                <a:spcPct val="106000"/>
              </a:lnSpc>
              <a:buFont typeface="Wingdings 2" pitchFamily="18" charset="2"/>
              <a:buNone/>
            </a:pPr>
            <a:r>
              <a:rPr lang="en-US" sz="1600" b="1" dirty="0" smtClean="0">
                <a:solidFill>
                  <a:schemeClr val="bg1"/>
                </a:solidFill>
              </a:rPr>
              <a:t>GP</a:t>
            </a:r>
          </a:p>
        </p:txBody>
      </p:sp>
      <p:cxnSp>
        <p:nvCxnSpPr>
          <p:cNvPr id="10" name="Straight Arrow Connector 9"/>
          <p:cNvCxnSpPr/>
          <p:nvPr/>
        </p:nvCxnSpPr>
        <p:spPr>
          <a:xfrm>
            <a:off x="3535718" y="3831567"/>
            <a:ext cx="1071339" cy="43958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gray">
          <a:xfrm>
            <a:off x="1619509" y="1829971"/>
            <a:ext cx="1475117" cy="646981"/>
          </a:xfrm>
          <a:prstGeom prst="rect">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smtClean="0">
                <a:solidFill>
                  <a:schemeClr val="bg1"/>
                </a:solidFill>
              </a:rPr>
              <a:t>GP of the GP</a:t>
            </a:r>
            <a:endParaRPr lang="en-US" sz="1600" b="1" baseline="30000" dirty="0" smtClean="0">
              <a:solidFill>
                <a:schemeClr val="bg1"/>
              </a:solidFill>
            </a:endParaRPr>
          </a:p>
        </p:txBody>
      </p:sp>
      <p:cxnSp>
        <p:nvCxnSpPr>
          <p:cNvPr id="13" name="Straight Arrow Connector 12"/>
          <p:cNvCxnSpPr>
            <a:stCxn id="11" idx="2"/>
            <a:endCxn id="6" idx="0"/>
          </p:cNvCxnSpPr>
          <p:nvPr/>
        </p:nvCxnSpPr>
        <p:spPr>
          <a:xfrm>
            <a:off x="2357068" y="2476952"/>
            <a:ext cx="1143592" cy="24930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 name="Flowchart: Connector 8"/>
          <p:cNvSpPr/>
          <p:nvPr/>
        </p:nvSpPr>
        <p:spPr bwMode="gray">
          <a:xfrm>
            <a:off x="6387311" y="2140095"/>
            <a:ext cx="2376773" cy="1682684"/>
          </a:xfrm>
          <a:prstGeom prst="flowChartConnector">
            <a:avLst/>
          </a:prstGeom>
          <a:solidFill>
            <a:schemeClr val="accent6">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smtClean="0">
                <a:solidFill>
                  <a:schemeClr val="bg1"/>
                </a:solidFill>
              </a:rPr>
              <a:t>Limited Partners (Investors)</a:t>
            </a:r>
          </a:p>
        </p:txBody>
      </p:sp>
      <p:cxnSp>
        <p:nvCxnSpPr>
          <p:cNvPr id="15" name="Straight Arrow Connector 14"/>
          <p:cNvCxnSpPr/>
          <p:nvPr/>
        </p:nvCxnSpPr>
        <p:spPr>
          <a:xfrm flipH="1">
            <a:off x="4460528" y="3788811"/>
            <a:ext cx="2933583" cy="46773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16301" y="4174703"/>
            <a:ext cx="649999" cy="153888"/>
          </a:xfrm>
          <a:prstGeom prst="rect">
            <a:avLst/>
          </a:prstGeom>
          <a:noFill/>
        </p:spPr>
        <p:txBody>
          <a:bodyPr vert="horz" wrap="square" lIns="0" tIns="0" rIns="0" bIns="0" rtlCol="0">
            <a:spAutoFit/>
          </a:bodyPr>
          <a:lstStyle/>
          <a:p>
            <a:pPr algn="ctr">
              <a:spcBef>
                <a:spcPts val="200"/>
              </a:spcBef>
              <a:buSzPct val="100000"/>
            </a:pPr>
            <a:r>
              <a:rPr lang="en-US" sz="1000" b="1" dirty="0" smtClean="0"/>
              <a:t>GP</a:t>
            </a:r>
          </a:p>
        </p:txBody>
      </p:sp>
      <p:sp>
        <p:nvSpPr>
          <p:cNvPr id="18" name="TextBox 17"/>
          <p:cNvSpPr txBox="1"/>
          <p:nvPr/>
        </p:nvSpPr>
        <p:spPr>
          <a:xfrm>
            <a:off x="2988537" y="2702020"/>
            <a:ext cx="402453" cy="153888"/>
          </a:xfrm>
          <a:prstGeom prst="rect">
            <a:avLst/>
          </a:prstGeom>
          <a:noFill/>
        </p:spPr>
        <p:txBody>
          <a:bodyPr vert="horz" wrap="square" lIns="0" tIns="0" rIns="0" bIns="0" rtlCol="0">
            <a:spAutoFit/>
          </a:bodyPr>
          <a:lstStyle/>
          <a:p>
            <a:pPr algn="ctr">
              <a:spcBef>
                <a:spcPts val="200"/>
              </a:spcBef>
              <a:buSzPct val="100000"/>
            </a:pPr>
            <a:r>
              <a:rPr lang="en-US" sz="1000" b="1" dirty="0" smtClean="0"/>
              <a:t>GP</a:t>
            </a:r>
          </a:p>
        </p:txBody>
      </p:sp>
      <p:sp>
        <p:nvSpPr>
          <p:cNvPr id="19" name="Oval 18"/>
          <p:cNvSpPr/>
          <p:nvPr/>
        </p:nvSpPr>
        <p:spPr bwMode="gray">
          <a:xfrm>
            <a:off x="3710668" y="804646"/>
            <a:ext cx="1398494" cy="565453"/>
          </a:xfrm>
          <a:prstGeom prst="ellipse">
            <a:avLst/>
          </a:prstGeom>
          <a:solidFill>
            <a:schemeClr val="accent6">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smtClean="0">
                <a:solidFill>
                  <a:schemeClr val="bg1"/>
                </a:solidFill>
              </a:rPr>
              <a:t>Founders</a:t>
            </a:r>
          </a:p>
        </p:txBody>
      </p:sp>
      <p:cxnSp>
        <p:nvCxnSpPr>
          <p:cNvPr id="21" name="Straight Arrow Connector 20"/>
          <p:cNvCxnSpPr>
            <a:stCxn id="19" idx="4"/>
            <a:endCxn id="11" idx="0"/>
          </p:cNvCxnSpPr>
          <p:nvPr/>
        </p:nvCxnSpPr>
        <p:spPr>
          <a:xfrm flipH="1">
            <a:off x="2357068" y="1370099"/>
            <a:ext cx="2052847" cy="45987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9" idx="4"/>
            <a:endCxn id="6" idx="0"/>
          </p:cNvCxnSpPr>
          <p:nvPr/>
        </p:nvCxnSpPr>
        <p:spPr>
          <a:xfrm flipH="1">
            <a:off x="3500660" y="1370099"/>
            <a:ext cx="909255" cy="135615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3" name="Oval 32"/>
          <p:cNvSpPr/>
          <p:nvPr/>
        </p:nvSpPr>
        <p:spPr bwMode="gray">
          <a:xfrm>
            <a:off x="4259005" y="1557704"/>
            <a:ext cx="1620435" cy="1129436"/>
          </a:xfrm>
          <a:prstGeom prst="ellipse">
            <a:avLst/>
          </a:prstGeom>
          <a:solidFill>
            <a:schemeClr val="accent6">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smtClean="0">
                <a:solidFill>
                  <a:schemeClr val="bg1"/>
                </a:solidFill>
              </a:rPr>
              <a:t>Other Internal LPs</a:t>
            </a:r>
            <a:r>
              <a:rPr lang="en-US" sz="1200" b="1" baseline="30000" dirty="0" smtClean="0">
                <a:solidFill>
                  <a:schemeClr val="bg1"/>
                </a:solidFill>
              </a:rPr>
              <a:t>1</a:t>
            </a:r>
          </a:p>
        </p:txBody>
      </p:sp>
      <p:cxnSp>
        <p:nvCxnSpPr>
          <p:cNvPr id="35" name="Straight Arrow Connector 34"/>
          <p:cNvCxnSpPr>
            <a:stCxn id="33" idx="4"/>
            <a:endCxn id="6" idx="0"/>
          </p:cNvCxnSpPr>
          <p:nvPr/>
        </p:nvCxnSpPr>
        <p:spPr>
          <a:xfrm flipH="1">
            <a:off x="3500660" y="2687140"/>
            <a:ext cx="1568563" cy="3911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778602" y="2470812"/>
            <a:ext cx="584256" cy="153888"/>
          </a:xfrm>
          <a:prstGeom prst="rect">
            <a:avLst/>
          </a:prstGeom>
          <a:noFill/>
        </p:spPr>
        <p:txBody>
          <a:bodyPr vert="horz" wrap="square" lIns="0" tIns="0" rIns="0" bIns="0" rtlCol="0">
            <a:spAutoFit/>
          </a:bodyPr>
          <a:lstStyle/>
          <a:p>
            <a:pPr>
              <a:spcBef>
                <a:spcPts val="200"/>
              </a:spcBef>
              <a:buSzPct val="100000"/>
            </a:pPr>
            <a:r>
              <a:rPr lang="en-US" sz="1000" b="1" dirty="0" smtClean="0"/>
              <a:t>LPs</a:t>
            </a:r>
          </a:p>
        </p:txBody>
      </p:sp>
      <p:cxnSp>
        <p:nvCxnSpPr>
          <p:cNvPr id="46" name="Straight Arrow Connector 45"/>
          <p:cNvCxnSpPr/>
          <p:nvPr/>
        </p:nvCxnSpPr>
        <p:spPr>
          <a:xfrm>
            <a:off x="2395389" y="4512427"/>
            <a:ext cx="1550702" cy="395910"/>
          </a:xfrm>
          <a:prstGeom prst="straightConnector1">
            <a:avLst/>
          </a:prstGeom>
          <a:ln>
            <a:gradFill>
              <a:gsLst>
                <a:gs pos="100000">
                  <a:schemeClr val="tx1"/>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prstDash val="dash"/>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550373" y="4861723"/>
            <a:ext cx="1405417" cy="307777"/>
          </a:xfrm>
          <a:prstGeom prst="rect">
            <a:avLst/>
          </a:prstGeom>
          <a:noFill/>
        </p:spPr>
        <p:txBody>
          <a:bodyPr vert="horz" wrap="square" lIns="0" tIns="0" rIns="0" bIns="0" rtlCol="0">
            <a:spAutoFit/>
          </a:bodyPr>
          <a:lstStyle/>
          <a:p>
            <a:pPr>
              <a:spcBef>
                <a:spcPts val="200"/>
              </a:spcBef>
              <a:buSzPct val="100000"/>
            </a:pPr>
            <a:r>
              <a:rPr lang="en-US" sz="1000" b="1" dirty="0" smtClean="0"/>
              <a:t>Management Agreement</a:t>
            </a:r>
          </a:p>
        </p:txBody>
      </p:sp>
      <p:cxnSp>
        <p:nvCxnSpPr>
          <p:cNvPr id="50" name="Straight Connector 49"/>
          <p:cNvCxnSpPr>
            <a:stCxn id="19" idx="4"/>
          </p:cNvCxnSpPr>
          <p:nvPr/>
        </p:nvCxnSpPr>
        <p:spPr>
          <a:xfrm flipH="1" flipV="1">
            <a:off x="1362635" y="1336493"/>
            <a:ext cx="3047280" cy="3360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12" idx="0"/>
          </p:cNvCxnSpPr>
          <p:nvPr/>
        </p:nvCxnSpPr>
        <p:spPr>
          <a:xfrm>
            <a:off x="1362635" y="1335924"/>
            <a:ext cx="18329" cy="269648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475331" y="3433027"/>
            <a:ext cx="594773" cy="153888"/>
          </a:xfrm>
          <a:prstGeom prst="rect">
            <a:avLst/>
          </a:prstGeom>
          <a:noFill/>
        </p:spPr>
        <p:txBody>
          <a:bodyPr vert="horz" wrap="square" lIns="0" tIns="0" rIns="0" bIns="0" rtlCol="0">
            <a:spAutoFit/>
          </a:bodyPr>
          <a:lstStyle/>
          <a:p>
            <a:pPr>
              <a:spcBef>
                <a:spcPts val="200"/>
              </a:spcBef>
              <a:buSzPct val="100000"/>
            </a:pPr>
            <a:r>
              <a:rPr lang="en-US" sz="1000" b="1" dirty="0" smtClean="0"/>
              <a:t>100%</a:t>
            </a:r>
          </a:p>
        </p:txBody>
      </p:sp>
      <p:sp>
        <p:nvSpPr>
          <p:cNvPr id="31" name="TextBox 30"/>
          <p:cNvSpPr txBox="1"/>
          <p:nvPr/>
        </p:nvSpPr>
        <p:spPr>
          <a:xfrm>
            <a:off x="2355590" y="1551432"/>
            <a:ext cx="471629" cy="153888"/>
          </a:xfrm>
          <a:prstGeom prst="rect">
            <a:avLst/>
          </a:prstGeom>
          <a:noFill/>
        </p:spPr>
        <p:txBody>
          <a:bodyPr vert="horz" wrap="square" lIns="0" tIns="0" rIns="0" bIns="0" rtlCol="0">
            <a:spAutoFit/>
          </a:bodyPr>
          <a:lstStyle/>
          <a:p>
            <a:pPr>
              <a:spcBef>
                <a:spcPts val="200"/>
              </a:spcBef>
              <a:buSzPct val="100000"/>
            </a:pPr>
            <a:r>
              <a:rPr lang="en-US" sz="1000" b="1" dirty="0" smtClean="0"/>
              <a:t>100%</a:t>
            </a:r>
          </a:p>
        </p:txBody>
      </p:sp>
      <p:cxnSp>
        <p:nvCxnSpPr>
          <p:cNvPr id="14" name="Straight Arrow Connector 13"/>
          <p:cNvCxnSpPr>
            <a:stCxn id="33" idx="4"/>
            <a:endCxn id="4" idx="0"/>
          </p:cNvCxnSpPr>
          <p:nvPr/>
        </p:nvCxnSpPr>
        <p:spPr>
          <a:xfrm flipH="1">
            <a:off x="4572000" y="2687140"/>
            <a:ext cx="497223" cy="155902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899463" y="4234775"/>
            <a:ext cx="491647" cy="153888"/>
          </a:xfrm>
          <a:prstGeom prst="rect">
            <a:avLst/>
          </a:prstGeom>
          <a:noFill/>
        </p:spPr>
        <p:txBody>
          <a:bodyPr vert="horz" wrap="square" lIns="0" tIns="0" rIns="0" bIns="0" rtlCol="0">
            <a:spAutoFit/>
          </a:bodyPr>
          <a:lstStyle/>
          <a:p>
            <a:pPr>
              <a:spcBef>
                <a:spcPts val="200"/>
              </a:spcBef>
              <a:buSzPct val="100000"/>
            </a:pPr>
            <a:r>
              <a:rPr lang="en-US" sz="1000" b="1" dirty="0" smtClean="0"/>
              <a:t>LPs</a:t>
            </a:r>
          </a:p>
        </p:txBody>
      </p:sp>
      <p:cxnSp>
        <p:nvCxnSpPr>
          <p:cNvPr id="44" name="Straight Connector 43"/>
          <p:cNvCxnSpPr>
            <a:stCxn id="19" idx="4"/>
          </p:cNvCxnSpPr>
          <p:nvPr/>
        </p:nvCxnSpPr>
        <p:spPr>
          <a:xfrm>
            <a:off x="4409915" y="1370099"/>
            <a:ext cx="222534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4" idx="0"/>
          </p:cNvCxnSpPr>
          <p:nvPr/>
        </p:nvCxnSpPr>
        <p:spPr>
          <a:xfrm flipH="1">
            <a:off x="4572000" y="1370099"/>
            <a:ext cx="2074985" cy="287607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4948809" y="3161031"/>
            <a:ext cx="346437" cy="153888"/>
          </a:xfrm>
          <a:prstGeom prst="rect">
            <a:avLst/>
          </a:prstGeom>
          <a:noFill/>
        </p:spPr>
        <p:txBody>
          <a:bodyPr vert="horz" wrap="square" lIns="0" tIns="0" rIns="0" bIns="0" rtlCol="0">
            <a:spAutoFit/>
          </a:bodyPr>
          <a:lstStyle/>
          <a:p>
            <a:pPr>
              <a:spcBef>
                <a:spcPts val="200"/>
              </a:spcBef>
              <a:buSzPct val="100000"/>
            </a:pPr>
            <a:r>
              <a:rPr lang="en-US" sz="1000" b="1" dirty="0" smtClean="0"/>
              <a:t>LPs</a:t>
            </a:r>
          </a:p>
        </p:txBody>
      </p:sp>
    </p:spTree>
    <p:custDataLst>
      <p:tags r:id="rId1"/>
    </p:custDataLst>
    <p:extLst>
      <p:ext uri="{BB962C8B-B14F-4D97-AF65-F5344CB8AC3E}">
        <p14:creationId xmlns:p14="http://schemas.microsoft.com/office/powerpoint/2010/main" val="4206769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1000"/>
                                        <p:tgtEl>
                                          <p:spTgt spid="48"/>
                                        </p:tgtEl>
                                      </p:cBhvr>
                                    </p:animEffect>
                                  </p:childTnLst>
                                </p:cTn>
                              </p:par>
                              <p:par>
                                <p:cTn id="25" presetID="10" presetClass="entr" presetSubtype="0"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1000"/>
                                        <p:tgtEl>
                                          <p:spTgt spid="44"/>
                                        </p:tgtEl>
                                      </p:cBhvr>
                                    </p:animEffect>
                                  </p:childTnLst>
                                </p:cTn>
                              </p:par>
                              <p:par>
                                <p:cTn id="28" presetID="10" presetClass="entr" presetSubtype="0"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1000"/>
                                        <p:tgtEl>
                                          <p:spTgt spid="32"/>
                                        </p:tgtEl>
                                      </p:cBhvr>
                                    </p:animEffect>
                                  </p:childTnLst>
                                </p:cTn>
                              </p:par>
                              <p:par>
                                <p:cTn id="31" presetID="10"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1000"/>
                                        <p:tgtEl>
                                          <p:spTgt spid="21"/>
                                        </p:tgtEl>
                                      </p:cBhvr>
                                    </p:animEffect>
                                  </p:childTnLst>
                                </p:cTn>
                              </p:par>
                            </p:childTnLst>
                          </p:cTn>
                        </p:par>
                        <p:par>
                          <p:cTn id="34" fill="hold">
                            <p:stCondLst>
                              <p:cond delay="2000"/>
                            </p:stCondLst>
                            <p:childTnLst>
                              <p:par>
                                <p:cTn id="35" presetID="10" presetClass="entr" presetSubtype="0" fill="hold" grpId="0" nodeType="afterEffect">
                                  <p:stCondLst>
                                    <p:cond delay="100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10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1000"/>
                                        <p:tgtEl>
                                          <p:spTgt spid="40"/>
                                        </p:tgtEl>
                                      </p:cBhvr>
                                    </p:animEffect>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childTnLst>
                                </p:cTn>
                              </p:par>
                            </p:childTnLst>
                          </p:cTn>
                        </p:par>
                        <p:par>
                          <p:cTn id="47" fill="hold">
                            <p:stCondLst>
                              <p:cond delay="2000"/>
                            </p:stCondLst>
                            <p:childTnLst>
                              <p:par>
                                <p:cTn id="48" presetID="10"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1000"/>
                                        <p:tgtEl>
                                          <p:spTgt spid="52"/>
                                        </p:tgtEl>
                                      </p:cBhvr>
                                    </p:animEffect>
                                  </p:childTnLst>
                                </p:cTn>
                              </p:par>
                              <p:par>
                                <p:cTn id="51" presetID="10" presetClass="entr" presetSubtype="0" fill="hold" nodeType="with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fade">
                                      <p:cBhvr>
                                        <p:cTn id="53" dur="1000"/>
                                        <p:tgtEl>
                                          <p:spTgt spid="50"/>
                                        </p:tgtEl>
                                      </p:cBhvr>
                                    </p:animEffect>
                                  </p:childTnLst>
                                </p:cTn>
                              </p:par>
                              <p:par>
                                <p:cTn id="54" presetID="10" presetClass="entr" presetSubtype="0" fill="hold" nodeType="with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500"/>
                                        <p:tgtEl>
                                          <p:spTgt spid="46"/>
                                        </p:tgtEl>
                                      </p:cBhvr>
                                    </p:animEffect>
                                  </p:childTnLst>
                                </p:cTn>
                              </p:par>
                            </p:childTnLst>
                          </p:cTn>
                        </p:par>
                        <p:par>
                          <p:cTn id="57" fill="hold">
                            <p:stCondLst>
                              <p:cond delay="3000"/>
                            </p:stCondLst>
                            <p:childTnLst>
                              <p:par>
                                <p:cTn id="58" presetID="10" presetClass="entr" presetSubtype="0" fill="hold" grpId="0" nodeType="afterEffect">
                                  <p:stCondLst>
                                    <p:cond delay="0"/>
                                  </p:stCondLst>
                                  <p:childTnLst>
                                    <p:set>
                                      <p:cBhvr>
                                        <p:cTn id="59" dur="1" fill="hold">
                                          <p:stCondLst>
                                            <p:cond delay="0"/>
                                          </p:stCondLst>
                                        </p:cTn>
                                        <p:tgtEl>
                                          <p:spTgt spid="55"/>
                                        </p:tgtEl>
                                        <p:attrNameLst>
                                          <p:attrName>style.visibility</p:attrName>
                                        </p:attrNameLst>
                                      </p:cBhvr>
                                      <p:to>
                                        <p:strVal val="visible"/>
                                      </p:to>
                                    </p:set>
                                    <p:animEffect transition="in" filter="fade">
                                      <p:cBhvr>
                                        <p:cTn id="60" dur="1000"/>
                                        <p:tgtEl>
                                          <p:spTgt spid="5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fade">
                                      <p:cBhvr>
                                        <p:cTn id="63" dur="500"/>
                                        <p:tgtEl>
                                          <p:spTgt spid="4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1000"/>
                                        <p:tgtEl>
                                          <p:spTgt spid="33"/>
                                        </p:tgtEl>
                                      </p:cBhvr>
                                    </p:animEffect>
                                  </p:childTnLst>
                                </p:cTn>
                              </p:par>
                            </p:childTnLst>
                          </p:cTn>
                        </p:par>
                        <p:par>
                          <p:cTn id="69" fill="hold">
                            <p:stCondLst>
                              <p:cond delay="1000"/>
                            </p:stCondLst>
                            <p:childTnLst>
                              <p:par>
                                <p:cTn id="70" presetID="10"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childTnLst>
                                </p:cTn>
                              </p:par>
                            </p:childTnLst>
                          </p:cTn>
                        </p:par>
                        <p:par>
                          <p:cTn id="73" fill="hold">
                            <p:stCondLst>
                              <p:cond delay="2000"/>
                            </p:stCondLst>
                            <p:childTnLst>
                              <p:par>
                                <p:cTn id="74" presetID="10"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childTnLst>
                                </p:cTn>
                              </p:par>
                            </p:childTnLst>
                          </p:cTn>
                        </p:par>
                        <p:par>
                          <p:cTn id="77" fill="hold">
                            <p:stCondLst>
                              <p:cond delay="3000"/>
                            </p:stCondLst>
                            <p:childTnLst>
                              <p:par>
                                <p:cTn id="78" presetID="10" presetClass="entr" presetSubtype="0" fill="hold" nodeType="after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fade">
                                      <p:cBhvr>
                                        <p:cTn id="80" dur="1000"/>
                                        <p:tgtEl>
                                          <p:spTgt spid="14"/>
                                        </p:tgtEl>
                                      </p:cBhvr>
                                    </p:animEffect>
                                  </p:childTnLst>
                                </p:cTn>
                              </p:par>
                              <p:par>
                                <p:cTn id="81" presetID="10" presetClass="entr" presetSubtype="0" fill="hold"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0" grpId="0" animBg="1"/>
      <p:bldP spid="9" grpId="0" animBg="1"/>
      <p:bldP spid="19" grpId="0" animBg="1"/>
      <p:bldP spid="33" grpId="0" animBg="1"/>
      <p:bldP spid="37" grpId="0"/>
      <p:bldP spid="47" grpId="0"/>
      <p:bldP spid="55" grpId="0"/>
      <p:bldP spid="31" grpId="0"/>
      <p:bldP spid="22" grpId="0"/>
      <p:bldP spid="4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gray">
          <a:xfrm>
            <a:off x="428654" y="4455558"/>
            <a:ext cx="2233669" cy="1379464"/>
          </a:xfrm>
          <a:prstGeom prst="rect">
            <a:avLst/>
          </a:prstGeom>
          <a:solidFill>
            <a:schemeClr val="bg1"/>
          </a:solidFill>
          <a:ln w="19050" algn="ctr">
            <a:solidFill>
              <a:schemeClr val="tx2"/>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40" name="Isosceles Triangle 39"/>
          <p:cNvSpPr/>
          <p:nvPr/>
        </p:nvSpPr>
        <p:spPr bwMode="gray">
          <a:xfrm>
            <a:off x="428654" y="4436170"/>
            <a:ext cx="2222909" cy="1398851"/>
          </a:xfrm>
          <a:prstGeom prst="triangle">
            <a:avLst/>
          </a:prstGeom>
          <a:solidFill>
            <a:schemeClr val="accent4">
              <a:lumMod val="20000"/>
              <a:lumOff val="80000"/>
            </a:schemeClr>
          </a:solidFill>
          <a:ln w="19050" algn="ctr">
            <a:noFill/>
            <a:miter lim="800000"/>
            <a:headEnd/>
            <a:tailEnd/>
          </a:ln>
        </p:spPr>
        <p:txBody>
          <a:bodyPr wrap="square" lIns="0" tIns="0" rIns="0" bIns="0" rtlCol="0" anchor="t" anchorCtr="0"/>
          <a:lstStyle/>
          <a:p>
            <a:pPr algn="ctr">
              <a:lnSpc>
                <a:spcPct val="106000"/>
              </a:lnSpc>
              <a:buFont typeface="Wingdings 2" pitchFamily="18" charset="2"/>
              <a:buNone/>
            </a:pPr>
            <a:r>
              <a:rPr lang="en-US" sz="1200" b="1" dirty="0" smtClean="0">
                <a:solidFill>
                  <a:schemeClr val="bg1"/>
                </a:solidFill>
              </a:rPr>
              <a:t>Management Company </a:t>
            </a:r>
          </a:p>
        </p:txBody>
      </p:sp>
      <p:sp>
        <p:nvSpPr>
          <p:cNvPr id="2" name="Title 1"/>
          <p:cNvSpPr>
            <a:spLocks noGrp="1"/>
          </p:cNvSpPr>
          <p:nvPr>
            <p:ph type="title"/>
          </p:nvPr>
        </p:nvSpPr>
        <p:spPr/>
        <p:txBody>
          <a:bodyPr/>
          <a:lstStyle/>
          <a:p>
            <a:pPr algn="ctr"/>
            <a:r>
              <a:rPr lang="en-US" sz="2400" b="1" dirty="0" smtClean="0">
                <a:solidFill>
                  <a:srgbClr val="6D9F00"/>
                </a:solidFill>
                <a:latin typeface="+mn-lt"/>
                <a:ea typeface="+mn-ea"/>
                <a:cs typeface="+mn-cs"/>
              </a:rPr>
              <a:t>Basic structure with separate co-invest entity</a:t>
            </a:r>
            <a:endParaRPr lang="en-US" sz="2400" b="1" dirty="0">
              <a:solidFill>
                <a:srgbClr val="6D9F00"/>
              </a:solidFill>
              <a:latin typeface="+mn-lt"/>
              <a:ea typeface="+mn-ea"/>
              <a:cs typeface="+mn-cs"/>
            </a:endParaRPr>
          </a:p>
        </p:txBody>
      </p:sp>
      <p:sp>
        <p:nvSpPr>
          <p:cNvPr id="4" name="Isosceles Triangle 3"/>
          <p:cNvSpPr/>
          <p:nvPr/>
        </p:nvSpPr>
        <p:spPr>
          <a:xfrm>
            <a:off x="3612255" y="4849800"/>
            <a:ext cx="2065993" cy="1349810"/>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457200" rtlCol="0" anchor="ctr" anchorCtr="0"/>
          <a:lstStyle/>
          <a:p>
            <a:pPr algn="ctr"/>
            <a:r>
              <a:rPr lang="en-US" sz="1200" b="1" dirty="0" smtClean="0"/>
              <a:t>Fund</a:t>
            </a:r>
          </a:p>
        </p:txBody>
      </p:sp>
      <p:sp>
        <p:nvSpPr>
          <p:cNvPr id="6" name="Isosceles Triangle 5"/>
          <p:cNvSpPr/>
          <p:nvPr/>
        </p:nvSpPr>
        <p:spPr bwMode="gray">
          <a:xfrm>
            <a:off x="3087634" y="3670544"/>
            <a:ext cx="1159949" cy="990028"/>
          </a:xfrm>
          <a:prstGeom prst="triangle">
            <a:avLst/>
          </a:prstGeom>
          <a:solidFill>
            <a:schemeClr val="accent4">
              <a:lumMod val="20000"/>
              <a:lumOff val="80000"/>
            </a:schemeClr>
          </a:solidFill>
          <a:ln w="19050" algn="ctr">
            <a:noFill/>
            <a:miter lim="800000"/>
            <a:headEnd/>
            <a:tailEnd/>
          </a:ln>
        </p:spPr>
        <p:txBody>
          <a:bodyPr wrap="square" lIns="88900" tIns="0" rIns="88900" bIns="182880" rtlCol="0" anchor="b" anchorCtr="1"/>
          <a:lstStyle/>
          <a:p>
            <a:pPr algn="ctr">
              <a:lnSpc>
                <a:spcPct val="106000"/>
              </a:lnSpc>
              <a:buFont typeface="Wingdings 2" pitchFamily="18" charset="2"/>
              <a:buNone/>
            </a:pPr>
            <a:r>
              <a:rPr lang="en-US" sz="1200" b="1" dirty="0" smtClean="0">
                <a:solidFill>
                  <a:schemeClr val="bg1"/>
                </a:solidFill>
              </a:rPr>
              <a:t>GP</a:t>
            </a:r>
          </a:p>
        </p:txBody>
      </p:sp>
      <p:cxnSp>
        <p:nvCxnSpPr>
          <p:cNvPr id="10" name="Straight Arrow Connector 9"/>
          <p:cNvCxnSpPr>
            <a:stCxn id="6" idx="3"/>
            <a:endCxn id="4" idx="0"/>
          </p:cNvCxnSpPr>
          <p:nvPr/>
        </p:nvCxnSpPr>
        <p:spPr>
          <a:xfrm>
            <a:off x="3667609" y="4660572"/>
            <a:ext cx="977643" cy="18922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gray">
          <a:xfrm>
            <a:off x="1962433" y="2627652"/>
            <a:ext cx="1151020" cy="646981"/>
          </a:xfrm>
          <a:prstGeom prst="rect">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smtClean="0">
                <a:solidFill>
                  <a:schemeClr val="bg1"/>
                </a:solidFill>
              </a:rPr>
              <a:t>GP of the GP</a:t>
            </a:r>
            <a:endParaRPr lang="en-US" sz="1200" b="1" baseline="30000" dirty="0" smtClean="0">
              <a:solidFill>
                <a:schemeClr val="bg1"/>
              </a:solidFill>
            </a:endParaRPr>
          </a:p>
        </p:txBody>
      </p:sp>
      <p:cxnSp>
        <p:nvCxnSpPr>
          <p:cNvPr id="13" name="Straight Arrow Connector 12"/>
          <p:cNvCxnSpPr>
            <a:stCxn id="11" idx="2"/>
            <a:endCxn id="6" idx="0"/>
          </p:cNvCxnSpPr>
          <p:nvPr/>
        </p:nvCxnSpPr>
        <p:spPr>
          <a:xfrm>
            <a:off x="2537943" y="3274633"/>
            <a:ext cx="1129666" cy="39591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 name="Flowchart: Connector 8"/>
          <p:cNvSpPr/>
          <p:nvPr/>
        </p:nvSpPr>
        <p:spPr bwMode="gray">
          <a:xfrm>
            <a:off x="6971570" y="2980218"/>
            <a:ext cx="1689581" cy="1475340"/>
          </a:xfrm>
          <a:prstGeom prst="flowChartConnector">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smtClean="0">
                <a:solidFill>
                  <a:schemeClr val="bg1"/>
                </a:solidFill>
              </a:rPr>
              <a:t>Limited Partners (Investors)</a:t>
            </a:r>
          </a:p>
        </p:txBody>
      </p:sp>
      <p:cxnSp>
        <p:nvCxnSpPr>
          <p:cNvPr id="15" name="Straight Arrow Connector 14"/>
          <p:cNvCxnSpPr>
            <a:stCxn id="9" idx="4"/>
            <a:endCxn id="4" idx="0"/>
          </p:cNvCxnSpPr>
          <p:nvPr/>
        </p:nvCxnSpPr>
        <p:spPr>
          <a:xfrm flipH="1">
            <a:off x="4645252" y="4455558"/>
            <a:ext cx="3171109" cy="39424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039923" y="4502128"/>
            <a:ext cx="649999" cy="153888"/>
          </a:xfrm>
          <a:prstGeom prst="rect">
            <a:avLst/>
          </a:prstGeom>
          <a:noFill/>
        </p:spPr>
        <p:txBody>
          <a:bodyPr vert="horz" wrap="square" lIns="0" tIns="0" rIns="0" bIns="0" rtlCol="0">
            <a:spAutoFit/>
          </a:bodyPr>
          <a:lstStyle/>
          <a:p>
            <a:pPr algn="ctr">
              <a:spcBef>
                <a:spcPts val="200"/>
              </a:spcBef>
              <a:buSzPct val="100000"/>
            </a:pPr>
            <a:r>
              <a:rPr lang="en-US" sz="1000" b="1" dirty="0" smtClean="0"/>
              <a:t>GP</a:t>
            </a:r>
          </a:p>
        </p:txBody>
      </p:sp>
      <p:sp>
        <p:nvSpPr>
          <p:cNvPr id="17" name="TextBox 16"/>
          <p:cNvSpPr txBox="1"/>
          <p:nvPr/>
        </p:nvSpPr>
        <p:spPr>
          <a:xfrm>
            <a:off x="4813588" y="4831423"/>
            <a:ext cx="823277" cy="153888"/>
          </a:xfrm>
          <a:prstGeom prst="rect">
            <a:avLst/>
          </a:prstGeom>
          <a:noFill/>
        </p:spPr>
        <p:txBody>
          <a:bodyPr vert="horz" wrap="square" lIns="0" tIns="0" rIns="0" bIns="0" rtlCol="0">
            <a:spAutoFit/>
          </a:bodyPr>
          <a:lstStyle/>
          <a:p>
            <a:pPr>
              <a:spcBef>
                <a:spcPts val="200"/>
              </a:spcBef>
              <a:buSzPct val="100000"/>
            </a:pPr>
            <a:r>
              <a:rPr lang="en-US" sz="1000" b="1" dirty="0" smtClean="0"/>
              <a:t>LPs</a:t>
            </a:r>
          </a:p>
        </p:txBody>
      </p:sp>
      <p:sp>
        <p:nvSpPr>
          <p:cNvPr id="18" name="TextBox 17"/>
          <p:cNvSpPr txBox="1"/>
          <p:nvPr/>
        </p:nvSpPr>
        <p:spPr>
          <a:xfrm>
            <a:off x="3116488" y="3624569"/>
            <a:ext cx="402453" cy="153888"/>
          </a:xfrm>
          <a:prstGeom prst="rect">
            <a:avLst/>
          </a:prstGeom>
          <a:noFill/>
        </p:spPr>
        <p:txBody>
          <a:bodyPr vert="horz" wrap="square" lIns="0" tIns="0" rIns="0" bIns="0" rtlCol="0">
            <a:spAutoFit/>
          </a:bodyPr>
          <a:lstStyle/>
          <a:p>
            <a:pPr algn="ctr">
              <a:spcBef>
                <a:spcPts val="200"/>
              </a:spcBef>
              <a:buSzPct val="100000"/>
            </a:pPr>
            <a:r>
              <a:rPr lang="en-US" sz="1000" b="1" dirty="0" smtClean="0"/>
              <a:t>GP</a:t>
            </a:r>
          </a:p>
        </p:txBody>
      </p:sp>
      <p:sp>
        <p:nvSpPr>
          <p:cNvPr id="19" name="Oval 18"/>
          <p:cNvSpPr/>
          <p:nvPr/>
        </p:nvSpPr>
        <p:spPr bwMode="gray">
          <a:xfrm>
            <a:off x="4979001" y="1108931"/>
            <a:ext cx="1398494" cy="565453"/>
          </a:xfrm>
          <a:prstGeom prst="ellipse">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smtClean="0">
                <a:solidFill>
                  <a:schemeClr val="bg1"/>
                </a:solidFill>
              </a:rPr>
              <a:t>Founders</a:t>
            </a:r>
          </a:p>
        </p:txBody>
      </p:sp>
      <p:cxnSp>
        <p:nvCxnSpPr>
          <p:cNvPr id="21" name="Straight Arrow Connector 20"/>
          <p:cNvCxnSpPr>
            <a:stCxn id="19" idx="4"/>
            <a:endCxn id="11" idx="0"/>
          </p:cNvCxnSpPr>
          <p:nvPr/>
        </p:nvCxnSpPr>
        <p:spPr>
          <a:xfrm flipH="1">
            <a:off x="2537943" y="1674384"/>
            <a:ext cx="3140305" cy="95326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9" idx="4"/>
            <a:endCxn id="6" idx="0"/>
          </p:cNvCxnSpPr>
          <p:nvPr/>
        </p:nvCxnSpPr>
        <p:spPr>
          <a:xfrm flipH="1">
            <a:off x="3667609" y="1674384"/>
            <a:ext cx="2010639" cy="199616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3" name="Oval 32"/>
          <p:cNvSpPr/>
          <p:nvPr/>
        </p:nvSpPr>
        <p:spPr bwMode="gray">
          <a:xfrm>
            <a:off x="4672121" y="2467876"/>
            <a:ext cx="1349954" cy="963854"/>
          </a:xfrm>
          <a:prstGeom prst="ellipse">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smtClean="0">
                <a:solidFill>
                  <a:schemeClr val="bg1"/>
                </a:solidFill>
              </a:rPr>
              <a:t>Other Internal LPs</a:t>
            </a:r>
            <a:endParaRPr lang="en-US" sz="1200" b="1" baseline="30000" dirty="0" smtClean="0">
              <a:solidFill>
                <a:schemeClr val="bg1"/>
              </a:solidFill>
            </a:endParaRPr>
          </a:p>
        </p:txBody>
      </p:sp>
      <p:cxnSp>
        <p:nvCxnSpPr>
          <p:cNvPr id="35" name="Straight Arrow Connector 34"/>
          <p:cNvCxnSpPr>
            <a:stCxn id="33" idx="4"/>
          </p:cNvCxnSpPr>
          <p:nvPr/>
        </p:nvCxnSpPr>
        <p:spPr>
          <a:xfrm flipH="1">
            <a:off x="3607702" y="3431730"/>
            <a:ext cx="1739396" cy="22426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030370" y="3396118"/>
            <a:ext cx="584256" cy="153888"/>
          </a:xfrm>
          <a:prstGeom prst="rect">
            <a:avLst/>
          </a:prstGeom>
          <a:noFill/>
        </p:spPr>
        <p:txBody>
          <a:bodyPr vert="horz" wrap="square" lIns="0" tIns="0" rIns="0" bIns="0" rtlCol="0">
            <a:spAutoFit/>
          </a:bodyPr>
          <a:lstStyle/>
          <a:p>
            <a:pPr>
              <a:spcBef>
                <a:spcPts val="200"/>
              </a:spcBef>
              <a:buSzPct val="100000"/>
            </a:pPr>
            <a:r>
              <a:rPr lang="en-US" sz="1000" b="1" dirty="0" smtClean="0"/>
              <a:t>LPs</a:t>
            </a:r>
          </a:p>
        </p:txBody>
      </p:sp>
      <p:cxnSp>
        <p:nvCxnSpPr>
          <p:cNvPr id="46" name="Straight Arrow Connector 45"/>
          <p:cNvCxnSpPr>
            <a:endCxn id="4" idx="1"/>
          </p:cNvCxnSpPr>
          <p:nvPr/>
        </p:nvCxnSpPr>
        <p:spPr>
          <a:xfrm>
            <a:off x="2662323" y="5027664"/>
            <a:ext cx="1466430" cy="497041"/>
          </a:xfrm>
          <a:prstGeom prst="straightConnector1">
            <a:avLst/>
          </a:prstGeom>
          <a:ln>
            <a:gradFill>
              <a:gsLst>
                <a:gs pos="100000">
                  <a:schemeClr val="tx1"/>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prstDash val="dash"/>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795375" y="5415835"/>
            <a:ext cx="1405417" cy="307777"/>
          </a:xfrm>
          <a:prstGeom prst="rect">
            <a:avLst/>
          </a:prstGeom>
          <a:noFill/>
        </p:spPr>
        <p:txBody>
          <a:bodyPr vert="horz" wrap="square" lIns="0" tIns="0" rIns="0" bIns="0" rtlCol="0">
            <a:spAutoFit/>
          </a:bodyPr>
          <a:lstStyle/>
          <a:p>
            <a:pPr>
              <a:spcBef>
                <a:spcPts val="200"/>
              </a:spcBef>
              <a:buSzPct val="100000"/>
            </a:pPr>
            <a:r>
              <a:rPr lang="en-US" sz="1000" b="1" dirty="0" smtClean="0"/>
              <a:t>Management Agreement</a:t>
            </a:r>
          </a:p>
        </p:txBody>
      </p:sp>
      <p:cxnSp>
        <p:nvCxnSpPr>
          <p:cNvPr id="50" name="Straight Connector 49"/>
          <p:cNvCxnSpPr>
            <a:stCxn id="19" idx="4"/>
          </p:cNvCxnSpPr>
          <p:nvPr/>
        </p:nvCxnSpPr>
        <p:spPr>
          <a:xfrm flipH="1">
            <a:off x="1545488" y="1674384"/>
            <a:ext cx="41327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12" idx="0"/>
          </p:cNvCxnSpPr>
          <p:nvPr/>
        </p:nvCxnSpPr>
        <p:spPr>
          <a:xfrm>
            <a:off x="1543698" y="1674383"/>
            <a:ext cx="1791" cy="278117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546406" y="3830239"/>
            <a:ext cx="594773" cy="153888"/>
          </a:xfrm>
          <a:prstGeom prst="rect">
            <a:avLst/>
          </a:prstGeom>
          <a:noFill/>
        </p:spPr>
        <p:txBody>
          <a:bodyPr vert="horz" wrap="square" lIns="0" tIns="0" rIns="0" bIns="0" rtlCol="0">
            <a:spAutoFit/>
          </a:bodyPr>
          <a:lstStyle/>
          <a:p>
            <a:pPr>
              <a:spcBef>
                <a:spcPts val="200"/>
              </a:spcBef>
              <a:buSzPct val="100000"/>
            </a:pPr>
            <a:r>
              <a:rPr lang="en-US" sz="1000" b="1" dirty="0" smtClean="0"/>
              <a:t>100%</a:t>
            </a:r>
          </a:p>
        </p:txBody>
      </p:sp>
      <p:sp>
        <p:nvSpPr>
          <p:cNvPr id="31" name="TextBox 30"/>
          <p:cNvSpPr txBox="1"/>
          <p:nvPr/>
        </p:nvSpPr>
        <p:spPr>
          <a:xfrm>
            <a:off x="2482500" y="2277824"/>
            <a:ext cx="471629" cy="153888"/>
          </a:xfrm>
          <a:prstGeom prst="rect">
            <a:avLst/>
          </a:prstGeom>
          <a:noFill/>
        </p:spPr>
        <p:txBody>
          <a:bodyPr vert="horz" wrap="square" lIns="0" tIns="0" rIns="0" bIns="0" rtlCol="0">
            <a:spAutoFit/>
          </a:bodyPr>
          <a:lstStyle/>
          <a:p>
            <a:pPr>
              <a:spcBef>
                <a:spcPts val="200"/>
              </a:spcBef>
              <a:buSzPct val="100000"/>
            </a:pPr>
            <a:r>
              <a:rPr lang="en-US" sz="1000" b="1" dirty="0" smtClean="0"/>
              <a:t>100%</a:t>
            </a:r>
          </a:p>
        </p:txBody>
      </p:sp>
      <p:sp>
        <p:nvSpPr>
          <p:cNvPr id="86" name="Isosceles Triangle 85"/>
          <p:cNvSpPr/>
          <p:nvPr/>
        </p:nvSpPr>
        <p:spPr bwMode="gray">
          <a:xfrm>
            <a:off x="5492179" y="3529387"/>
            <a:ext cx="1476665" cy="946582"/>
          </a:xfrm>
          <a:prstGeom prst="triangle">
            <a:avLst>
              <a:gd name="adj" fmla="val 54263"/>
            </a:avLst>
          </a:prstGeom>
          <a:solidFill>
            <a:schemeClr val="accent6">
              <a:lumMod val="20000"/>
              <a:lumOff val="80000"/>
            </a:schemeClr>
          </a:solidFill>
          <a:ln w="19050" algn="ctr">
            <a:noFill/>
            <a:miter lim="800000"/>
            <a:headEnd/>
            <a:tailEnd/>
          </a:ln>
        </p:spPr>
        <p:txBody>
          <a:bodyPr wrap="square" lIns="88900" tIns="0" rIns="88900" bIns="182880" rtlCol="0" anchor="b" anchorCtr="0"/>
          <a:lstStyle/>
          <a:p>
            <a:pPr algn="ctr">
              <a:lnSpc>
                <a:spcPct val="106000"/>
              </a:lnSpc>
              <a:buFont typeface="Wingdings 2" pitchFamily="18" charset="2"/>
              <a:buNone/>
            </a:pPr>
            <a:r>
              <a:rPr lang="en-US" sz="1200" b="1" dirty="0" smtClean="0">
                <a:solidFill>
                  <a:schemeClr val="bg1"/>
                </a:solidFill>
              </a:rPr>
              <a:t>Co-Invest</a:t>
            </a:r>
          </a:p>
        </p:txBody>
      </p:sp>
      <p:cxnSp>
        <p:nvCxnSpPr>
          <p:cNvPr id="97" name="Straight Arrow Connector 96"/>
          <p:cNvCxnSpPr>
            <a:stCxn id="19" idx="4"/>
            <a:endCxn id="86" idx="0"/>
          </p:cNvCxnSpPr>
          <p:nvPr/>
        </p:nvCxnSpPr>
        <p:spPr>
          <a:xfrm>
            <a:off x="5678248" y="1674384"/>
            <a:ext cx="615214" cy="185500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33" idx="4"/>
            <a:endCxn id="86" idx="0"/>
          </p:cNvCxnSpPr>
          <p:nvPr/>
        </p:nvCxnSpPr>
        <p:spPr>
          <a:xfrm>
            <a:off x="5347098" y="3431730"/>
            <a:ext cx="946364" cy="9765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5868528" y="3271058"/>
            <a:ext cx="391628" cy="153888"/>
          </a:xfrm>
          <a:prstGeom prst="rect">
            <a:avLst/>
          </a:prstGeom>
          <a:noFill/>
        </p:spPr>
        <p:txBody>
          <a:bodyPr vert="horz" wrap="square" lIns="0" tIns="0" rIns="0" bIns="0" rtlCol="0">
            <a:spAutoFit/>
          </a:bodyPr>
          <a:lstStyle/>
          <a:p>
            <a:pPr>
              <a:spcBef>
                <a:spcPts val="200"/>
              </a:spcBef>
              <a:buSzPct val="100000"/>
            </a:pPr>
            <a:r>
              <a:rPr lang="en-US" sz="1000" b="1" dirty="0" smtClean="0"/>
              <a:t>LPs</a:t>
            </a:r>
          </a:p>
        </p:txBody>
      </p:sp>
      <p:cxnSp>
        <p:nvCxnSpPr>
          <p:cNvPr id="107" name="Straight Arrow Connector 106"/>
          <p:cNvCxnSpPr>
            <a:stCxn id="86" idx="3"/>
            <a:endCxn id="4" idx="0"/>
          </p:cNvCxnSpPr>
          <p:nvPr/>
        </p:nvCxnSpPr>
        <p:spPr>
          <a:xfrm flipH="1">
            <a:off x="4645252" y="4475969"/>
            <a:ext cx="1648210" cy="37383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4813588" y="4579072"/>
            <a:ext cx="411638" cy="153888"/>
          </a:xfrm>
          <a:prstGeom prst="rect">
            <a:avLst/>
          </a:prstGeom>
          <a:noFill/>
        </p:spPr>
        <p:txBody>
          <a:bodyPr vert="horz" wrap="square" lIns="0" tIns="0" rIns="0" bIns="0" rtlCol="0">
            <a:spAutoFit/>
          </a:bodyPr>
          <a:lstStyle/>
          <a:p>
            <a:pPr>
              <a:spcBef>
                <a:spcPts val="200"/>
              </a:spcBef>
              <a:buSzPct val="100000"/>
            </a:pPr>
            <a:r>
              <a:rPr lang="en-US" sz="1000" b="1" dirty="0" smtClean="0"/>
              <a:t>LPs</a:t>
            </a:r>
          </a:p>
        </p:txBody>
      </p:sp>
      <p:sp>
        <p:nvSpPr>
          <p:cNvPr id="112" name="Rectangle 111"/>
          <p:cNvSpPr/>
          <p:nvPr/>
        </p:nvSpPr>
        <p:spPr bwMode="gray">
          <a:xfrm>
            <a:off x="6823763" y="2169459"/>
            <a:ext cx="1208951" cy="675248"/>
          </a:xfrm>
          <a:prstGeom prst="rect">
            <a:avLst/>
          </a:prstGeom>
          <a:solidFill>
            <a:schemeClr val="accent6">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smtClean="0">
                <a:solidFill>
                  <a:schemeClr val="bg1"/>
                </a:solidFill>
              </a:rPr>
              <a:t>GP of Co-invest Vehicle</a:t>
            </a:r>
          </a:p>
        </p:txBody>
      </p:sp>
      <p:cxnSp>
        <p:nvCxnSpPr>
          <p:cNvPr id="114" name="Straight Arrow Connector 113"/>
          <p:cNvCxnSpPr>
            <a:stCxn id="112" idx="2"/>
            <a:endCxn id="86" idx="0"/>
          </p:cNvCxnSpPr>
          <p:nvPr/>
        </p:nvCxnSpPr>
        <p:spPr>
          <a:xfrm flipH="1">
            <a:off x="6293462" y="2844707"/>
            <a:ext cx="1134777" cy="68468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19" idx="4"/>
            <a:endCxn id="112" idx="0"/>
          </p:cNvCxnSpPr>
          <p:nvPr/>
        </p:nvCxnSpPr>
        <p:spPr>
          <a:xfrm>
            <a:off x="5678248" y="1674384"/>
            <a:ext cx="1749991" cy="49507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6454588" y="3164541"/>
            <a:ext cx="268941" cy="153888"/>
          </a:xfrm>
          <a:prstGeom prst="rect">
            <a:avLst/>
          </a:prstGeom>
          <a:noFill/>
        </p:spPr>
        <p:txBody>
          <a:bodyPr vert="horz" wrap="square" lIns="0" tIns="0" rIns="0" bIns="0" rtlCol="0">
            <a:spAutoFit/>
          </a:bodyPr>
          <a:lstStyle/>
          <a:p>
            <a:pPr>
              <a:spcBef>
                <a:spcPts val="200"/>
              </a:spcBef>
              <a:buSzPct val="100000"/>
            </a:pPr>
            <a:r>
              <a:rPr lang="en-US" sz="1000" b="1" dirty="0" smtClean="0"/>
              <a:t>GP</a:t>
            </a:r>
          </a:p>
        </p:txBody>
      </p:sp>
      <p:sp>
        <p:nvSpPr>
          <p:cNvPr id="118" name="TextBox 117"/>
          <p:cNvSpPr txBox="1"/>
          <p:nvPr/>
        </p:nvSpPr>
        <p:spPr>
          <a:xfrm>
            <a:off x="7186192" y="1909663"/>
            <a:ext cx="484094" cy="153888"/>
          </a:xfrm>
          <a:prstGeom prst="rect">
            <a:avLst/>
          </a:prstGeom>
          <a:noFill/>
        </p:spPr>
        <p:txBody>
          <a:bodyPr vert="horz" wrap="square" lIns="0" tIns="0" rIns="0" bIns="0" rtlCol="0">
            <a:spAutoFit/>
          </a:bodyPr>
          <a:lstStyle/>
          <a:p>
            <a:pPr>
              <a:spcBef>
                <a:spcPts val="200"/>
              </a:spcBef>
              <a:buSzPct val="100000"/>
            </a:pPr>
            <a:r>
              <a:rPr lang="en-US" sz="1000" b="1" dirty="0" smtClean="0"/>
              <a:t>100%</a:t>
            </a:r>
          </a:p>
        </p:txBody>
      </p:sp>
      <p:sp>
        <p:nvSpPr>
          <p:cNvPr id="5" name="Double Wave 4"/>
          <p:cNvSpPr/>
          <p:nvPr/>
        </p:nvSpPr>
        <p:spPr bwMode="gray">
          <a:xfrm>
            <a:off x="6260156" y="5027664"/>
            <a:ext cx="2503928" cy="1019568"/>
          </a:xfrm>
          <a:prstGeom prst="doubleWave">
            <a:avLst/>
          </a:prstGeom>
          <a:solidFill>
            <a:schemeClr val="accent6">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600" b="1" dirty="0" smtClean="0">
                <a:solidFill>
                  <a:schemeClr val="bg1"/>
                </a:solidFill>
              </a:rPr>
              <a:t>What do we mean by co-invest?</a:t>
            </a:r>
          </a:p>
        </p:txBody>
      </p:sp>
    </p:spTree>
    <p:custDataLst>
      <p:tags r:id="rId1"/>
    </p:custDataLst>
    <p:extLst>
      <p:ext uri="{BB962C8B-B14F-4D97-AF65-F5344CB8AC3E}">
        <p14:creationId xmlns:p14="http://schemas.microsoft.com/office/powerpoint/2010/main" val="1304740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Rectangle 11"/>
          <p:cNvSpPr/>
          <p:nvPr/>
        </p:nvSpPr>
        <p:spPr bwMode="gray">
          <a:xfrm>
            <a:off x="428654" y="4455558"/>
            <a:ext cx="2233669" cy="1379464"/>
          </a:xfrm>
          <a:prstGeom prst="rect">
            <a:avLst/>
          </a:prstGeom>
          <a:solidFill>
            <a:schemeClr val="bg1"/>
          </a:solidFill>
          <a:ln w="19050" algn="ctr">
            <a:solidFill>
              <a:schemeClr val="tx2"/>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40" name="Isosceles Triangle 39"/>
          <p:cNvSpPr/>
          <p:nvPr/>
        </p:nvSpPr>
        <p:spPr bwMode="gray">
          <a:xfrm>
            <a:off x="428654" y="4436170"/>
            <a:ext cx="2222909" cy="1398851"/>
          </a:xfrm>
          <a:prstGeom prst="triangle">
            <a:avLst/>
          </a:prstGeom>
          <a:solidFill>
            <a:schemeClr val="accent4">
              <a:lumMod val="20000"/>
              <a:lumOff val="80000"/>
            </a:schemeClr>
          </a:solidFill>
          <a:ln w="19050" algn="ctr">
            <a:noFill/>
            <a:miter lim="800000"/>
            <a:headEnd/>
            <a:tailEnd/>
          </a:ln>
        </p:spPr>
        <p:txBody>
          <a:bodyPr wrap="square" lIns="0" tIns="0" rIns="0" bIns="0" rtlCol="0" anchor="t" anchorCtr="0"/>
          <a:lstStyle/>
          <a:p>
            <a:pPr algn="ctr">
              <a:lnSpc>
                <a:spcPct val="106000"/>
              </a:lnSpc>
              <a:buFont typeface="Wingdings 2" pitchFamily="18" charset="2"/>
              <a:buNone/>
            </a:pPr>
            <a:r>
              <a:rPr lang="en-US" sz="1200" b="1" dirty="0" smtClean="0">
                <a:solidFill>
                  <a:schemeClr val="bg1"/>
                </a:solidFill>
              </a:rPr>
              <a:t>Management Company </a:t>
            </a:r>
          </a:p>
        </p:txBody>
      </p:sp>
      <p:sp>
        <p:nvSpPr>
          <p:cNvPr id="2" name="Title 1"/>
          <p:cNvSpPr>
            <a:spLocks noGrp="1"/>
          </p:cNvSpPr>
          <p:nvPr>
            <p:ph type="title"/>
          </p:nvPr>
        </p:nvSpPr>
        <p:spPr>
          <a:solidFill>
            <a:srgbClr val="FFFFFF"/>
          </a:solidFill>
        </p:spPr>
        <p:txBody>
          <a:bodyPr/>
          <a:lstStyle/>
          <a:p>
            <a:pPr algn="ctr"/>
            <a:r>
              <a:rPr lang="en-US" sz="2400" b="1" dirty="0" smtClean="0">
                <a:solidFill>
                  <a:srgbClr val="6D9F00"/>
                </a:solidFill>
                <a:latin typeface="+mn-lt"/>
                <a:ea typeface="+mn-ea"/>
                <a:cs typeface="+mn-cs"/>
              </a:rPr>
              <a:t>Funds Flow – From Investors</a:t>
            </a:r>
            <a:br>
              <a:rPr lang="en-US" sz="2400" b="1" dirty="0" smtClean="0">
                <a:solidFill>
                  <a:srgbClr val="6D9F00"/>
                </a:solidFill>
                <a:latin typeface="+mn-lt"/>
                <a:ea typeface="+mn-ea"/>
                <a:cs typeface="+mn-cs"/>
              </a:rPr>
            </a:br>
            <a:r>
              <a:rPr lang="en-US" b="1" dirty="0">
                <a:solidFill>
                  <a:srgbClr val="6D9F00"/>
                </a:solidFill>
                <a:latin typeface="+mn-lt"/>
                <a:ea typeface="+mn-ea"/>
                <a:cs typeface="+mn-cs"/>
              </a:rPr>
              <a:t>Capital Calls (</a:t>
            </a:r>
            <a:r>
              <a:rPr lang="en-US" b="1" u="sng" dirty="0">
                <a:solidFill>
                  <a:srgbClr val="6D9F00"/>
                </a:solidFill>
                <a:latin typeface="+mn-lt"/>
                <a:ea typeface="+mn-ea"/>
                <a:cs typeface="+mn-cs"/>
              </a:rPr>
              <a:t>as needed</a:t>
            </a:r>
            <a:r>
              <a:rPr lang="en-US" b="1" dirty="0">
                <a:solidFill>
                  <a:srgbClr val="6D9F00"/>
                </a:solidFill>
                <a:latin typeface="+mn-lt"/>
                <a:ea typeface="+mn-ea"/>
                <a:cs typeface="+mn-cs"/>
              </a:rPr>
              <a:t>, for expenses and investments)</a:t>
            </a:r>
          </a:p>
        </p:txBody>
      </p:sp>
      <p:sp>
        <p:nvSpPr>
          <p:cNvPr id="4" name="Isosceles Triangle 3"/>
          <p:cNvSpPr/>
          <p:nvPr/>
        </p:nvSpPr>
        <p:spPr>
          <a:xfrm>
            <a:off x="3612255" y="4849800"/>
            <a:ext cx="2065993" cy="1349810"/>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457200" rtlCol="0" anchor="ctr" anchorCtr="0"/>
          <a:lstStyle/>
          <a:p>
            <a:pPr algn="ctr"/>
            <a:r>
              <a:rPr lang="en-US" sz="1200" b="1" dirty="0" smtClean="0"/>
              <a:t>Fund</a:t>
            </a:r>
          </a:p>
        </p:txBody>
      </p:sp>
      <p:sp>
        <p:nvSpPr>
          <p:cNvPr id="6" name="Isosceles Triangle 5"/>
          <p:cNvSpPr/>
          <p:nvPr/>
        </p:nvSpPr>
        <p:spPr bwMode="gray">
          <a:xfrm>
            <a:off x="3087634" y="3670544"/>
            <a:ext cx="1159949" cy="990028"/>
          </a:xfrm>
          <a:prstGeom prst="triangle">
            <a:avLst/>
          </a:prstGeom>
          <a:solidFill>
            <a:schemeClr val="accent4">
              <a:lumMod val="20000"/>
              <a:lumOff val="80000"/>
            </a:schemeClr>
          </a:solidFill>
          <a:ln w="19050" algn="ctr">
            <a:noFill/>
            <a:miter lim="800000"/>
            <a:headEnd/>
            <a:tailEnd/>
          </a:ln>
        </p:spPr>
        <p:txBody>
          <a:bodyPr wrap="square" lIns="88900" tIns="0" rIns="88900" bIns="182880" rtlCol="0" anchor="b" anchorCtr="1"/>
          <a:lstStyle/>
          <a:p>
            <a:pPr algn="ctr">
              <a:lnSpc>
                <a:spcPct val="106000"/>
              </a:lnSpc>
              <a:buFont typeface="Wingdings 2" pitchFamily="18" charset="2"/>
              <a:buNone/>
            </a:pPr>
            <a:r>
              <a:rPr lang="en-US" sz="1200" b="1" dirty="0" smtClean="0">
                <a:solidFill>
                  <a:schemeClr val="bg1"/>
                </a:solidFill>
              </a:rPr>
              <a:t>GP</a:t>
            </a:r>
          </a:p>
        </p:txBody>
      </p:sp>
      <p:cxnSp>
        <p:nvCxnSpPr>
          <p:cNvPr id="10" name="Straight Arrow Connector 9"/>
          <p:cNvCxnSpPr>
            <a:stCxn id="6" idx="3"/>
            <a:endCxn id="4" idx="0"/>
          </p:cNvCxnSpPr>
          <p:nvPr/>
        </p:nvCxnSpPr>
        <p:spPr>
          <a:xfrm>
            <a:off x="3667609" y="4660572"/>
            <a:ext cx="977643" cy="18922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gray">
          <a:xfrm>
            <a:off x="1962433" y="2627652"/>
            <a:ext cx="1151020" cy="646981"/>
          </a:xfrm>
          <a:prstGeom prst="rect">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smtClean="0">
                <a:solidFill>
                  <a:schemeClr val="bg1"/>
                </a:solidFill>
              </a:rPr>
              <a:t>GP of the GP</a:t>
            </a:r>
            <a:endParaRPr lang="en-US" sz="1200" b="1" baseline="30000" dirty="0" smtClean="0">
              <a:solidFill>
                <a:schemeClr val="bg1"/>
              </a:solidFill>
            </a:endParaRPr>
          </a:p>
        </p:txBody>
      </p:sp>
      <p:cxnSp>
        <p:nvCxnSpPr>
          <p:cNvPr id="13" name="Straight Arrow Connector 12"/>
          <p:cNvCxnSpPr>
            <a:stCxn id="11" idx="2"/>
            <a:endCxn id="6" idx="0"/>
          </p:cNvCxnSpPr>
          <p:nvPr/>
        </p:nvCxnSpPr>
        <p:spPr>
          <a:xfrm>
            <a:off x="2537943" y="3274633"/>
            <a:ext cx="1129666" cy="39591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 name="Flowchart: Connector 8"/>
          <p:cNvSpPr/>
          <p:nvPr/>
        </p:nvSpPr>
        <p:spPr bwMode="gray">
          <a:xfrm>
            <a:off x="6971570" y="2980218"/>
            <a:ext cx="1689581" cy="1475340"/>
          </a:xfrm>
          <a:prstGeom prst="flowChartConnector">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smtClean="0">
                <a:solidFill>
                  <a:schemeClr val="bg1"/>
                </a:solidFill>
              </a:rPr>
              <a:t>Limited Partners (Investors)</a:t>
            </a:r>
          </a:p>
        </p:txBody>
      </p:sp>
      <p:cxnSp>
        <p:nvCxnSpPr>
          <p:cNvPr id="15" name="Straight Arrow Connector 14"/>
          <p:cNvCxnSpPr>
            <a:stCxn id="9" idx="4"/>
            <a:endCxn id="4" idx="0"/>
          </p:cNvCxnSpPr>
          <p:nvPr/>
        </p:nvCxnSpPr>
        <p:spPr>
          <a:xfrm flipH="1">
            <a:off x="4645252" y="4455558"/>
            <a:ext cx="3171109" cy="39424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bwMode="gray">
          <a:xfrm>
            <a:off x="4979001" y="1108931"/>
            <a:ext cx="1398494" cy="565453"/>
          </a:xfrm>
          <a:prstGeom prst="ellipse">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smtClean="0">
                <a:solidFill>
                  <a:schemeClr val="bg1"/>
                </a:solidFill>
              </a:rPr>
              <a:t>Founders</a:t>
            </a:r>
          </a:p>
        </p:txBody>
      </p:sp>
      <p:cxnSp>
        <p:nvCxnSpPr>
          <p:cNvPr id="21" name="Straight Arrow Connector 20"/>
          <p:cNvCxnSpPr>
            <a:stCxn id="19" idx="4"/>
            <a:endCxn id="11" idx="0"/>
          </p:cNvCxnSpPr>
          <p:nvPr/>
        </p:nvCxnSpPr>
        <p:spPr>
          <a:xfrm flipH="1">
            <a:off x="2537943" y="1674384"/>
            <a:ext cx="3140305" cy="95326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9" idx="4"/>
            <a:endCxn id="6" idx="0"/>
          </p:cNvCxnSpPr>
          <p:nvPr/>
        </p:nvCxnSpPr>
        <p:spPr>
          <a:xfrm flipH="1">
            <a:off x="3667609" y="1674384"/>
            <a:ext cx="2010639" cy="199616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3" name="Oval 32"/>
          <p:cNvSpPr/>
          <p:nvPr/>
        </p:nvSpPr>
        <p:spPr bwMode="gray">
          <a:xfrm>
            <a:off x="4672121" y="2467876"/>
            <a:ext cx="1349954" cy="963854"/>
          </a:xfrm>
          <a:prstGeom prst="ellipse">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smtClean="0">
                <a:solidFill>
                  <a:schemeClr val="bg1"/>
                </a:solidFill>
              </a:rPr>
              <a:t>Other Internal LPs</a:t>
            </a:r>
            <a:endParaRPr lang="en-US" sz="1200" b="1" baseline="30000" dirty="0" smtClean="0">
              <a:solidFill>
                <a:schemeClr val="bg1"/>
              </a:solidFill>
            </a:endParaRPr>
          </a:p>
        </p:txBody>
      </p:sp>
      <p:cxnSp>
        <p:nvCxnSpPr>
          <p:cNvPr id="35" name="Straight Arrow Connector 34"/>
          <p:cNvCxnSpPr>
            <a:stCxn id="33" idx="4"/>
          </p:cNvCxnSpPr>
          <p:nvPr/>
        </p:nvCxnSpPr>
        <p:spPr>
          <a:xfrm flipH="1">
            <a:off x="3607702" y="3431730"/>
            <a:ext cx="1739396" cy="22426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9" idx="4"/>
          </p:cNvCxnSpPr>
          <p:nvPr/>
        </p:nvCxnSpPr>
        <p:spPr>
          <a:xfrm flipH="1">
            <a:off x="1545488" y="1674384"/>
            <a:ext cx="41327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12" idx="0"/>
          </p:cNvCxnSpPr>
          <p:nvPr/>
        </p:nvCxnSpPr>
        <p:spPr>
          <a:xfrm>
            <a:off x="1543698" y="1674383"/>
            <a:ext cx="1791" cy="278117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6" name="Isosceles Triangle 85"/>
          <p:cNvSpPr/>
          <p:nvPr/>
        </p:nvSpPr>
        <p:spPr bwMode="gray">
          <a:xfrm>
            <a:off x="5492179" y="3529387"/>
            <a:ext cx="1476665" cy="946582"/>
          </a:xfrm>
          <a:prstGeom prst="triangle">
            <a:avLst>
              <a:gd name="adj" fmla="val 54263"/>
            </a:avLst>
          </a:prstGeom>
          <a:solidFill>
            <a:schemeClr val="accent4">
              <a:lumMod val="20000"/>
              <a:lumOff val="80000"/>
            </a:schemeClr>
          </a:solidFill>
          <a:ln w="19050" algn="ctr">
            <a:noFill/>
            <a:miter lim="800000"/>
            <a:headEnd/>
            <a:tailEnd/>
          </a:ln>
        </p:spPr>
        <p:txBody>
          <a:bodyPr wrap="square" lIns="88900" tIns="0" rIns="88900" bIns="182880" rtlCol="0" anchor="b" anchorCtr="0"/>
          <a:lstStyle/>
          <a:p>
            <a:pPr algn="ctr">
              <a:lnSpc>
                <a:spcPct val="106000"/>
              </a:lnSpc>
              <a:buFont typeface="Wingdings 2" pitchFamily="18" charset="2"/>
              <a:buNone/>
            </a:pPr>
            <a:r>
              <a:rPr lang="en-US" sz="1200" b="1" dirty="0" smtClean="0">
                <a:solidFill>
                  <a:schemeClr val="bg1"/>
                </a:solidFill>
              </a:rPr>
              <a:t>Co-Invest</a:t>
            </a:r>
          </a:p>
        </p:txBody>
      </p:sp>
      <p:cxnSp>
        <p:nvCxnSpPr>
          <p:cNvPr id="97" name="Straight Arrow Connector 96"/>
          <p:cNvCxnSpPr>
            <a:stCxn id="19" idx="4"/>
            <a:endCxn id="86" idx="0"/>
          </p:cNvCxnSpPr>
          <p:nvPr/>
        </p:nvCxnSpPr>
        <p:spPr>
          <a:xfrm>
            <a:off x="5678248" y="1674384"/>
            <a:ext cx="615214" cy="185500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33" idx="4"/>
            <a:endCxn id="86" idx="0"/>
          </p:cNvCxnSpPr>
          <p:nvPr/>
        </p:nvCxnSpPr>
        <p:spPr>
          <a:xfrm>
            <a:off x="5347098" y="3431730"/>
            <a:ext cx="946364" cy="9765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stCxn id="86" idx="3"/>
            <a:endCxn id="4" idx="0"/>
          </p:cNvCxnSpPr>
          <p:nvPr/>
        </p:nvCxnSpPr>
        <p:spPr>
          <a:xfrm flipH="1">
            <a:off x="4645252" y="4475969"/>
            <a:ext cx="1648210" cy="37383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bwMode="gray">
          <a:xfrm>
            <a:off x="6823763" y="2169459"/>
            <a:ext cx="1208951" cy="675248"/>
          </a:xfrm>
          <a:prstGeom prst="rect">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smtClean="0">
                <a:solidFill>
                  <a:schemeClr val="bg1"/>
                </a:solidFill>
              </a:rPr>
              <a:t>GP of Co-invest Vehicle</a:t>
            </a:r>
          </a:p>
        </p:txBody>
      </p:sp>
      <p:cxnSp>
        <p:nvCxnSpPr>
          <p:cNvPr id="114" name="Straight Arrow Connector 113"/>
          <p:cNvCxnSpPr>
            <a:stCxn id="112" idx="2"/>
            <a:endCxn id="86" idx="0"/>
          </p:cNvCxnSpPr>
          <p:nvPr/>
        </p:nvCxnSpPr>
        <p:spPr>
          <a:xfrm flipH="1">
            <a:off x="6293462" y="2844707"/>
            <a:ext cx="1134777" cy="68468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19" idx="4"/>
            <a:endCxn id="112" idx="0"/>
          </p:cNvCxnSpPr>
          <p:nvPr/>
        </p:nvCxnSpPr>
        <p:spPr>
          <a:xfrm>
            <a:off x="5678248" y="1674384"/>
            <a:ext cx="1749991" cy="49507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 name="Left Arrow 6"/>
          <p:cNvSpPr/>
          <p:nvPr/>
        </p:nvSpPr>
        <p:spPr bwMode="gray">
          <a:xfrm rot="20112074">
            <a:off x="5343069" y="4892144"/>
            <a:ext cx="2200929" cy="484632"/>
          </a:xfrm>
          <a:prstGeom prst="leftArrow">
            <a:avLst>
              <a:gd name="adj1" fmla="val 30104"/>
              <a:gd name="adj2" fmla="val 46642"/>
            </a:avLst>
          </a:prstGeom>
          <a:solidFill>
            <a:srgbClr val="FC5656"/>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41" name="Left Arrow 40"/>
          <p:cNvSpPr/>
          <p:nvPr/>
        </p:nvSpPr>
        <p:spPr bwMode="gray">
          <a:xfrm rot="20112074">
            <a:off x="5339234" y="4893279"/>
            <a:ext cx="2200929" cy="484632"/>
          </a:xfrm>
          <a:prstGeom prst="leftArrow">
            <a:avLst>
              <a:gd name="adj1" fmla="val 30104"/>
              <a:gd name="adj2" fmla="val 46642"/>
            </a:avLst>
          </a:prstGeom>
          <a:solidFill>
            <a:srgbClr val="FC5656"/>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20" name="Curved Right Arrow 19"/>
          <p:cNvSpPr/>
          <p:nvPr/>
        </p:nvSpPr>
        <p:spPr bwMode="gray">
          <a:xfrm rot="3584426">
            <a:off x="4549862" y="3516243"/>
            <a:ext cx="731520" cy="1216152"/>
          </a:xfrm>
          <a:prstGeom prst="curvedRightArrow">
            <a:avLst/>
          </a:prstGeom>
          <a:solidFill>
            <a:srgbClr val="FC5656"/>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Tree>
    <p:custDataLst>
      <p:tags r:id="rId1"/>
    </p:custDataLst>
    <p:extLst>
      <p:ext uri="{BB962C8B-B14F-4D97-AF65-F5344CB8AC3E}">
        <p14:creationId xmlns:p14="http://schemas.microsoft.com/office/powerpoint/2010/main" val="1749851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gray">
          <a:xfrm>
            <a:off x="428654" y="4455558"/>
            <a:ext cx="2233669" cy="1379464"/>
          </a:xfrm>
          <a:prstGeom prst="rect">
            <a:avLst/>
          </a:prstGeom>
          <a:solidFill>
            <a:schemeClr val="bg1"/>
          </a:solidFill>
          <a:ln w="19050" algn="ctr">
            <a:solidFill>
              <a:schemeClr val="tx2"/>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40" name="Isosceles Triangle 39"/>
          <p:cNvSpPr/>
          <p:nvPr/>
        </p:nvSpPr>
        <p:spPr bwMode="gray">
          <a:xfrm>
            <a:off x="428654" y="4436170"/>
            <a:ext cx="2222909" cy="1398851"/>
          </a:xfrm>
          <a:prstGeom prst="triangle">
            <a:avLst/>
          </a:prstGeom>
          <a:solidFill>
            <a:schemeClr val="accent4">
              <a:lumMod val="20000"/>
              <a:lumOff val="80000"/>
            </a:schemeClr>
          </a:solidFill>
          <a:ln w="19050" algn="ctr">
            <a:noFill/>
            <a:miter lim="800000"/>
            <a:headEnd/>
            <a:tailEnd/>
          </a:ln>
        </p:spPr>
        <p:txBody>
          <a:bodyPr wrap="square" lIns="0" tIns="0" rIns="0" bIns="0" rtlCol="0" anchor="t" anchorCtr="0"/>
          <a:lstStyle/>
          <a:p>
            <a:pPr algn="ctr">
              <a:lnSpc>
                <a:spcPct val="106000"/>
              </a:lnSpc>
              <a:buFont typeface="Wingdings 2" pitchFamily="18" charset="2"/>
              <a:buNone/>
            </a:pPr>
            <a:r>
              <a:rPr lang="en-US" sz="1200" b="1" dirty="0" smtClean="0">
                <a:solidFill>
                  <a:schemeClr val="bg1"/>
                </a:solidFill>
              </a:rPr>
              <a:t>Management Company </a:t>
            </a:r>
          </a:p>
        </p:txBody>
      </p:sp>
      <p:sp>
        <p:nvSpPr>
          <p:cNvPr id="2" name="Title 1"/>
          <p:cNvSpPr>
            <a:spLocks noGrp="1"/>
          </p:cNvSpPr>
          <p:nvPr>
            <p:ph type="title"/>
          </p:nvPr>
        </p:nvSpPr>
        <p:spPr/>
        <p:txBody>
          <a:bodyPr/>
          <a:lstStyle/>
          <a:p>
            <a:pPr algn="ctr"/>
            <a:r>
              <a:rPr lang="en-US" sz="2400" b="1" dirty="0" smtClean="0">
                <a:solidFill>
                  <a:srgbClr val="6D9F00"/>
                </a:solidFill>
                <a:latin typeface="+mn-lt"/>
                <a:ea typeface="+mn-ea"/>
                <a:cs typeface="+mn-cs"/>
              </a:rPr>
              <a:t>Funds Flow – From the Fund</a:t>
            </a:r>
            <a:endParaRPr lang="en-US" sz="2400" b="1" dirty="0">
              <a:solidFill>
                <a:srgbClr val="6D9F00"/>
              </a:solidFill>
              <a:latin typeface="+mn-lt"/>
              <a:ea typeface="+mn-ea"/>
              <a:cs typeface="+mn-cs"/>
            </a:endParaRPr>
          </a:p>
        </p:txBody>
      </p:sp>
      <p:sp>
        <p:nvSpPr>
          <p:cNvPr id="4" name="Isosceles Triangle 3"/>
          <p:cNvSpPr/>
          <p:nvPr/>
        </p:nvSpPr>
        <p:spPr>
          <a:xfrm>
            <a:off x="3612255" y="4849800"/>
            <a:ext cx="2065993" cy="1349810"/>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457200" rtlCol="0" anchor="ctr" anchorCtr="0"/>
          <a:lstStyle/>
          <a:p>
            <a:pPr algn="ctr"/>
            <a:r>
              <a:rPr lang="en-US" sz="1200" b="1" dirty="0" smtClean="0"/>
              <a:t>Fund</a:t>
            </a:r>
          </a:p>
        </p:txBody>
      </p:sp>
      <p:sp>
        <p:nvSpPr>
          <p:cNvPr id="6" name="Isosceles Triangle 5"/>
          <p:cNvSpPr/>
          <p:nvPr/>
        </p:nvSpPr>
        <p:spPr bwMode="gray">
          <a:xfrm>
            <a:off x="3087634" y="3670544"/>
            <a:ext cx="1159949" cy="990028"/>
          </a:xfrm>
          <a:prstGeom prst="triangle">
            <a:avLst/>
          </a:prstGeom>
          <a:solidFill>
            <a:schemeClr val="accent4">
              <a:lumMod val="20000"/>
              <a:lumOff val="80000"/>
            </a:schemeClr>
          </a:solidFill>
          <a:ln w="19050" algn="ctr">
            <a:noFill/>
            <a:miter lim="800000"/>
            <a:headEnd/>
            <a:tailEnd/>
          </a:ln>
        </p:spPr>
        <p:txBody>
          <a:bodyPr wrap="square" lIns="88900" tIns="0" rIns="88900" bIns="182880" rtlCol="0" anchor="b" anchorCtr="1"/>
          <a:lstStyle/>
          <a:p>
            <a:pPr algn="ctr">
              <a:lnSpc>
                <a:spcPct val="106000"/>
              </a:lnSpc>
              <a:buFont typeface="Wingdings 2" pitchFamily="18" charset="2"/>
              <a:buNone/>
            </a:pPr>
            <a:r>
              <a:rPr lang="en-US" sz="1200" b="1" dirty="0" smtClean="0">
                <a:solidFill>
                  <a:schemeClr val="bg1"/>
                </a:solidFill>
              </a:rPr>
              <a:t>GP</a:t>
            </a:r>
          </a:p>
        </p:txBody>
      </p:sp>
      <p:cxnSp>
        <p:nvCxnSpPr>
          <p:cNvPr id="10" name="Straight Arrow Connector 9"/>
          <p:cNvCxnSpPr>
            <a:stCxn id="6" idx="3"/>
            <a:endCxn id="4" idx="0"/>
          </p:cNvCxnSpPr>
          <p:nvPr/>
        </p:nvCxnSpPr>
        <p:spPr>
          <a:xfrm>
            <a:off x="3667609" y="4660572"/>
            <a:ext cx="977643" cy="18922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gray">
          <a:xfrm>
            <a:off x="1962433" y="2627652"/>
            <a:ext cx="1151020" cy="646981"/>
          </a:xfrm>
          <a:prstGeom prst="rect">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smtClean="0">
                <a:solidFill>
                  <a:schemeClr val="bg1"/>
                </a:solidFill>
              </a:rPr>
              <a:t>GP of the GP</a:t>
            </a:r>
            <a:endParaRPr lang="en-US" sz="1200" b="1" baseline="30000" dirty="0" smtClean="0">
              <a:solidFill>
                <a:schemeClr val="bg1"/>
              </a:solidFill>
            </a:endParaRPr>
          </a:p>
        </p:txBody>
      </p:sp>
      <p:cxnSp>
        <p:nvCxnSpPr>
          <p:cNvPr id="13" name="Straight Arrow Connector 12"/>
          <p:cNvCxnSpPr>
            <a:stCxn id="11" idx="2"/>
            <a:endCxn id="6" idx="0"/>
          </p:cNvCxnSpPr>
          <p:nvPr/>
        </p:nvCxnSpPr>
        <p:spPr>
          <a:xfrm>
            <a:off x="2537943" y="3274633"/>
            <a:ext cx="1129666" cy="39591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 name="Flowchart: Connector 8"/>
          <p:cNvSpPr/>
          <p:nvPr/>
        </p:nvSpPr>
        <p:spPr bwMode="gray">
          <a:xfrm>
            <a:off x="6971570" y="2980218"/>
            <a:ext cx="1689581" cy="1475340"/>
          </a:xfrm>
          <a:prstGeom prst="flowChartConnector">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smtClean="0">
                <a:solidFill>
                  <a:schemeClr val="bg1"/>
                </a:solidFill>
              </a:rPr>
              <a:t>Limited Partners (Investors)</a:t>
            </a:r>
          </a:p>
        </p:txBody>
      </p:sp>
      <p:cxnSp>
        <p:nvCxnSpPr>
          <p:cNvPr id="15" name="Straight Arrow Connector 14"/>
          <p:cNvCxnSpPr>
            <a:stCxn id="9" idx="4"/>
            <a:endCxn id="4" idx="0"/>
          </p:cNvCxnSpPr>
          <p:nvPr/>
        </p:nvCxnSpPr>
        <p:spPr>
          <a:xfrm flipH="1">
            <a:off x="4645252" y="4455558"/>
            <a:ext cx="3171109" cy="39424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bwMode="gray">
          <a:xfrm>
            <a:off x="4979001" y="1108931"/>
            <a:ext cx="1398494" cy="565453"/>
          </a:xfrm>
          <a:prstGeom prst="ellipse">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smtClean="0">
                <a:solidFill>
                  <a:schemeClr val="bg1"/>
                </a:solidFill>
              </a:rPr>
              <a:t>Founders</a:t>
            </a:r>
          </a:p>
        </p:txBody>
      </p:sp>
      <p:cxnSp>
        <p:nvCxnSpPr>
          <p:cNvPr id="21" name="Straight Arrow Connector 20"/>
          <p:cNvCxnSpPr>
            <a:stCxn id="19" idx="4"/>
            <a:endCxn id="11" idx="0"/>
          </p:cNvCxnSpPr>
          <p:nvPr/>
        </p:nvCxnSpPr>
        <p:spPr>
          <a:xfrm flipH="1">
            <a:off x="2537943" y="1674384"/>
            <a:ext cx="3140305" cy="95326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9" idx="4"/>
            <a:endCxn id="6" idx="0"/>
          </p:cNvCxnSpPr>
          <p:nvPr/>
        </p:nvCxnSpPr>
        <p:spPr>
          <a:xfrm flipH="1">
            <a:off x="3667609" y="1674384"/>
            <a:ext cx="2010639" cy="199616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3" name="Oval 32"/>
          <p:cNvSpPr/>
          <p:nvPr/>
        </p:nvSpPr>
        <p:spPr bwMode="gray">
          <a:xfrm>
            <a:off x="4672121" y="2467876"/>
            <a:ext cx="1349954" cy="963854"/>
          </a:xfrm>
          <a:prstGeom prst="ellipse">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smtClean="0">
                <a:solidFill>
                  <a:schemeClr val="bg1"/>
                </a:solidFill>
              </a:rPr>
              <a:t>Other Internal LPs</a:t>
            </a:r>
            <a:endParaRPr lang="en-US" sz="1200" b="1" baseline="30000" dirty="0" smtClean="0">
              <a:solidFill>
                <a:schemeClr val="bg1"/>
              </a:solidFill>
            </a:endParaRPr>
          </a:p>
        </p:txBody>
      </p:sp>
      <p:cxnSp>
        <p:nvCxnSpPr>
          <p:cNvPr id="35" name="Straight Arrow Connector 34"/>
          <p:cNvCxnSpPr>
            <a:stCxn id="33" idx="4"/>
          </p:cNvCxnSpPr>
          <p:nvPr/>
        </p:nvCxnSpPr>
        <p:spPr>
          <a:xfrm flipH="1">
            <a:off x="3607702" y="3431730"/>
            <a:ext cx="1739396" cy="22426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9" idx="4"/>
          </p:cNvCxnSpPr>
          <p:nvPr/>
        </p:nvCxnSpPr>
        <p:spPr>
          <a:xfrm flipH="1">
            <a:off x="1545488" y="1674384"/>
            <a:ext cx="41327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12" idx="0"/>
          </p:cNvCxnSpPr>
          <p:nvPr/>
        </p:nvCxnSpPr>
        <p:spPr>
          <a:xfrm>
            <a:off x="1543698" y="1674383"/>
            <a:ext cx="1791" cy="278117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6" name="Isosceles Triangle 85"/>
          <p:cNvSpPr/>
          <p:nvPr/>
        </p:nvSpPr>
        <p:spPr bwMode="gray">
          <a:xfrm>
            <a:off x="5492179" y="3529387"/>
            <a:ext cx="1476665" cy="946582"/>
          </a:xfrm>
          <a:prstGeom prst="triangle">
            <a:avLst>
              <a:gd name="adj" fmla="val 54263"/>
            </a:avLst>
          </a:prstGeom>
          <a:solidFill>
            <a:schemeClr val="accent4">
              <a:lumMod val="20000"/>
              <a:lumOff val="80000"/>
            </a:schemeClr>
          </a:solidFill>
          <a:ln w="19050" algn="ctr">
            <a:noFill/>
            <a:miter lim="800000"/>
            <a:headEnd/>
            <a:tailEnd/>
          </a:ln>
        </p:spPr>
        <p:txBody>
          <a:bodyPr wrap="square" lIns="88900" tIns="0" rIns="88900" bIns="182880" rtlCol="0" anchor="b" anchorCtr="0"/>
          <a:lstStyle/>
          <a:p>
            <a:pPr algn="ctr">
              <a:lnSpc>
                <a:spcPct val="106000"/>
              </a:lnSpc>
              <a:buFont typeface="Wingdings 2" pitchFamily="18" charset="2"/>
              <a:buNone/>
            </a:pPr>
            <a:r>
              <a:rPr lang="en-US" sz="1200" b="1" dirty="0" smtClean="0">
                <a:solidFill>
                  <a:schemeClr val="bg1"/>
                </a:solidFill>
              </a:rPr>
              <a:t>Co-Invest</a:t>
            </a:r>
          </a:p>
        </p:txBody>
      </p:sp>
      <p:cxnSp>
        <p:nvCxnSpPr>
          <p:cNvPr id="97" name="Straight Arrow Connector 96"/>
          <p:cNvCxnSpPr>
            <a:stCxn id="19" idx="4"/>
            <a:endCxn id="86" idx="0"/>
          </p:cNvCxnSpPr>
          <p:nvPr/>
        </p:nvCxnSpPr>
        <p:spPr>
          <a:xfrm>
            <a:off x="5678248" y="1674384"/>
            <a:ext cx="615214" cy="185500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33" idx="4"/>
            <a:endCxn id="86" idx="0"/>
          </p:cNvCxnSpPr>
          <p:nvPr/>
        </p:nvCxnSpPr>
        <p:spPr>
          <a:xfrm>
            <a:off x="5347098" y="3431730"/>
            <a:ext cx="946364" cy="9765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stCxn id="86" idx="3"/>
            <a:endCxn id="4" idx="0"/>
          </p:cNvCxnSpPr>
          <p:nvPr/>
        </p:nvCxnSpPr>
        <p:spPr>
          <a:xfrm flipH="1">
            <a:off x="4645252" y="4475969"/>
            <a:ext cx="1648210" cy="37383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bwMode="gray">
          <a:xfrm>
            <a:off x="6823763" y="2169459"/>
            <a:ext cx="1208951" cy="675248"/>
          </a:xfrm>
          <a:prstGeom prst="rect">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smtClean="0">
                <a:solidFill>
                  <a:schemeClr val="bg1"/>
                </a:solidFill>
              </a:rPr>
              <a:t>GP of Co-invest Vehicle</a:t>
            </a:r>
          </a:p>
        </p:txBody>
      </p:sp>
      <p:cxnSp>
        <p:nvCxnSpPr>
          <p:cNvPr id="114" name="Straight Arrow Connector 113"/>
          <p:cNvCxnSpPr>
            <a:stCxn id="112" idx="2"/>
            <a:endCxn id="86" idx="0"/>
          </p:cNvCxnSpPr>
          <p:nvPr/>
        </p:nvCxnSpPr>
        <p:spPr>
          <a:xfrm flipH="1">
            <a:off x="6293462" y="2844707"/>
            <a:ext cx="1134777" cy="68468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19" idx="4"/>
            <a:endCxn id="112" idx="0"/>
          </p:cNvCxnSpPr>
          <p:nvPr/>
        </p:nvCxnSpPr>
        <p:spPr>
          <a:xfrm>
            <a:off x="5678248" y="1674384"/>
            <a:ext cx="1749991" cy="49507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 name="Left Arrow 7"/>
          <p:cNvSpPr/>
          <p:nvPr/>
        </p:nvSpPr>
        <p:spPr bwMode="gray">
          <a:xfrm>
            <a:off x="2762738" y="4990321"/>
            <a:ext cx="1375914" cy="484632"/>
          </a:xfrm>
          <a:prstGeom prst="leftArrow">
            <a:avLst>
              <a:gd name="adj1" fmla="val 24017"/>
              <a:gd name="adj2" fmla="val 50000"/>
            </a:avLst>
          </a:prstGeom>
          <a:solidFill>
            <a:srgbClr val="FC5656"/>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5" name="TextBox 4"/>
          <p:cNvSpPr txBox="1"/>
          <p:nvPr/>
        </p:nvSpPr>
        <p:spPr>
          <a:xfrm>
            <a:off x="2762738" y="5474953"/>
            <a:ext cx="1143478" cy="369332"/>
          </a:xfrm>
          <a:prstGeom prst="rect">
            <a:avLst/>
          </a:prstGeom>
          <a:noFill/>
        </p:spPr>
        <p:txBody>
          <a:bodyPr vert="horz" wrap="square" lIns="0" tIns="0" rIns="0" bIns="0" rtlCol="0">
            <a:spAutoFit/>
          </a:bodyPr>
          <a:lstStyle/>
          <a:p>
            <a:pPr algn="ctr">
              <a:spcBef>
                <a:spcPts val="200"/>
              </a:spcBef>
              <a:buSzPct val="100000"/>
            </a:pPr>
            <a:r>
              <a:rPr lang="en-US" sz="1200" b="1" dirty="0" smtClean="0"/>
              <a:t>Management Fees</a:t>
            </a:r>
          </a:p>
        </p:txBody>
      </p:sp>
      <p:sp>
        <p:nvSpPr>
          <p:cNvPr id="14" name="Right Arrow 13"/>
          <p:cNvSpPr/>
          <p:nvPr/>
        </p:nvSpPr>
        <p:spPr bwMode="gray">
          <a:xfrm>
            <a:off x="5130150" y="5019803"/>
            <a:ext cx="1498030" cy="451790"/>
          </a:xfrm>
          <a:prstGeom prst="rightArrow">
            <a:avLst>
              <a:gd name="adj1" fmla="val 30157"/>
              <a:gd name="adj2" fmla="val 44101"/>
            </a:avLst>
          </a:prstGeom>
          <a:solidFill>
            <a:srgbClr val="FC5656"/>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16" name="Cloud 15"/>
          <p:cNvSpPr/>
          <p:nvPr/>
        </p:nvSpPr>
        <p:spPr bwMode="gray">
          <a:xfrm>
            <a:off x="6804110" y="4788025"/>
            <a:ext cx="1959974" cy="1537115"/>
          </a:xfrm>
          <a:prstGeom prst="cloud">
            <a:avLst/>
          </a:prstGeom>
          <a:solidFill>
            <a:schemeClr val="accent6">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smtClean="0">
                <a:solidFill>
                  <a:schemeClr val="bg1"/>
                </a:solidFill>
              </a:rPr>
              <a:t>Investment Related - §212 or capitalized; plus Interest</a:t>
            </a:r>
          </a:p>
        </p:txBody>
      </p:sp>
      <p:sp>
        <p:nvSpPr>
          <p:cNvPr id="17" name="TextBox 16"/>
          <p:cNvSpPr txBox="1"/>
          <p:nvPr/>
        </p:nvSpPr>
        <p:spPr>
          <a:xfrm>
            <a:off x="5423424" y="5456930"/>
            <a:ext cx="1093694" cy="369332"/>
          </a:xfrm>
          <a:prstGeom prst="rect">
            <a:avLst/>
          </a:prstGeom>
          <a:noFill/>
        </p:spPr>
        <p:txBody>
          <a:bodyPr vert="horz" wrap="square" lIns="0" tIns="0" rIns="0" bIns="0" rtlCol="0">
            <a:spAutoFit/>
          </a:bodyPr>
          <a:lstStyle/>
          <a:p>
            <a:pPr algn="ctr">
              <a:spcBef>
                <a:spcPts val="200"/>
              </a:spcBef>
              <a:buSzPct val="100000"/>
            </a:pPr>
            <a:r>
              <a:rPr lang="en-US" sz="1200" b="1" dirty="0" smtClean="0"/>
              <a:t>Other Expenses</a:t>
            </a:r>
          </a:p>
        </p:txBody>
      </p:sp>
      <p:sp>
        <p:nvSpPr>
          <p:cNvPr id="18" name="Down Arrow 17"/>
          <p:cNvSpPr/>
          <p:nvPr/>
        </p:nvSpPr>
        <p:spPr bwMode="gray">
          <a:xfrm>
            <a:off x="3765176" y="6283882"/>
            <a:ext cx="141040" cy="147378"/>
          </a:xfrm>
          <a:prstGeom prst="downArrow">
            <a:avLst/>
          </a:prstGeom>
          <a:solidFill>
            <a:srgbClr val="FC5656"/>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37" name="Down Arrow 36"/>
          <p:cNvSpPr/>
          <p:nvPr/>
        </p:nvSpPr>
        <p:spPr bwMode="gray">
          <a:xfrm>
            <a:off x="4188761" y="6278673"/>
            <a:ext cx="141040" cy="147378"/>
          </a:xfrm>
          <a:prstGeom prst="downArrow">
            <a:avLst/>
          </a:prstGeom>
          <a:solidFill>
            <a:srgbClr val="FC5656"/>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38" name="Down Arrow 37"/>
          <p:cNvSpPr/>
          <p:nvPr/>
        </p:nvSpPr>
        <p:spPr bwMode="gray">
          <a:xfrm>
            <a:off x="4578884" y="6276361"/>
            <a:ext cx="141040" cy="147378"/>
          </a:xfrm>
          <a:prstGeom prst="downArrow">
            <a:avLst/>
          </a:prstGeom>
          <a:solidFill>
            <a:srgbClr val="FC5656"/>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39" name="Down Arrow 38"/>
          <p:cNvSpPr/>
          <p:nvPr/>
        </p:nvSpPr>
        <p:spPr bwMode="gray">
          <a:xfrm>
            <a:off x="4954775" y="6276361"/>
            <a:ext cx="141040" cy="147378"/>
          </a:xfrm>
          <a:prstGeom prst="downArrow">
            <a:avLst/>
          </a:prstGeom>
          <a:solidFill>
            <a:srgbClr val="FC5656"/>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42" name="Down Arrow 41"/>
          <p:cNvSpPr/>
          <p:nvPr/>
        </p:nvSpPr>
        <p:spPr bwMode="gray">
          <a:xfrm>
            <a:off x="5351139" y="6269908"/>
            <a:ext cx="141040" cy="147378"/>
          </a:xfrm>
          <a:prstGeom prst="downArrow">
            <a:avLst/>
          </a:prstGeom>
          <a:solidFill>
            <a:srgbClr val="FC5656"/>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23" name="TextBox 22"/>
          <p:cNvSpPr txBox="1"/>
          <p:nvPr/>
        </p:nvSpPr>
        <p:spPr>
          <a:xfrm>
            <a:off x="3735333" y="6417286"/>
            <a:ext cx="1819836" cy="184666"/>
          </a:xfrm>
          <a:prstGeom prst="rect">
            <a:avLst/>
          </a:prstGeom>
          <a:noFill/>
        </p:spPr>
        <p:txBody>
          <a:bodyPr vert="horz" wrap="square" lIns="0" tIns="0" rIns="0" bIns="0" rtlCol="0">
            <a:spAutoFit/>
          </a:bodyPr>
          <a:lstStyle/>
          <a:p>
            <a:pPr algn="ctr">
              <a:spcBef>
                <a:spcPts val="200"/>
              </a:spcBef>
              <a:buSzPct val="100000"/>
            </a:pPr>
            <a:r>
              <a:rPr lang="en-US" sz="1200" b="1" dirty="0" smtClean="0"/>
              <a:t>Investments</a:t>
            </a:r>
          </a:p>
        </p:txBody>
      </p:sp>
    </p:spTree>
    <p:custDataLst>
      <p:tags r:id="rId1"/>
    </p:custDataLst>
    <p:extLst>
      <p:ext uri="{BB962C8B-B14F-4D97-AF65-F5344CB8AC3E}">
        <p14:creationId xmlns:p14="http://schemas.microsoft.com/office/powerpoint/2010/main" val="22898823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20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0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P spid="14" grpId="0" animBg="1"/>
      <p:bldP spid="16" grpId="0" animBg="1"/>
      <p:bldP spid="17" grpId="0"/>
      <p:bldP spid="18" grpId="0" animBg="1"/>
      <p:bldP spid="37" grpId="0" animBg="1"/>
      <p:bldP spid="38" grpId="0" animBg="1"/>
      <p:bldP spid="39" grpId="0" animBg="1"/>
      <p:bldP spid="42" grpId="0" animBg="1"/>
      <p:bldP spid="2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gray">
          <a:xfrm>
            <a:off x="428654" y="4455558"/>
            <a:ext cx="2233669" cy="1379464"/>
          </a:xfrm>
          <a:prstGeom prst="rect">
            <a:avLst/>
          </a:prstGeom>
          <a:solidFill>
            <a:schemeClr val="bg1"/>
          </a:solidFill>
          <a:ln w="19050" algn="ctr">
            <a:solidFill>
              <a:schemeClr val="tx2"/>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40" name="Isosceles Triangle 39"/>
          <p:cNvSpPr/>
          <p:nvPr/>
        </p:nvSpPr>
        <p:spPr bwMode="gray">
          <a:xfrm>
            <a:off x="428654" y="4436170"/>
            <a:ext cx="2222909" cy="1398851"/>
          </a:xfrm>
          <a:prstGeom prst="triangle">
            <a:avLst/>
          </a:prstGeom>
          <a:solidFill>
            <a:schemeClr val="accent4">
              <a:lumMod val="20000"/>
              <a:lumOff val="80000"/>
            </a:schemeClr>
          </a:solidFill>
          <a:ln w="19050" algn="ctr">
            <a:noFill/>
            <a:miter lim="800000"/>
            <a:headEnd/>
            <a:tailEnd/>
          </a:ln>
        </p:spPr>
        <p:txBody>
          <a:bodyPr wrap="square" lIns="0" tIns="0" rIns="0" bIns="0" rtlCol="0" anchor="t" anchorCtr="0"/>
          <a:lstStyle/>
          <a:p>
            <a:pPr algn="ctr">
              <a:lnSpc>
                <a:spcPct val="106000"/>
              </a:lnSpc>
              <a:buFont typeface="Wingdings 2" pitchFamily="18" charset="2"/>
              <a:buNone/>
            </a:pPr>
            <a:r>
              <a:rPr lang="en-US" sz="1200" b="1" dirty="0" smtClean="0">
                <a:solidFill>
                  <a:schemeClr val="bg1"/>
                </a:solidFill>
              </a:rPr>
              <a:t>Management Company </a:t>
            </a:r>
          </a:p>
        </p:txBody>
      </p:sp>
      <p:sp>
        <p:nvSpPr>
          <p:cNvPr id="2" name="Title 1"/>
          <p:cNvSpPr>
            <a:spLocks noGrp="1"/>
          </p:cNvSpPr>
          <p:nvPr>
            <p:ph type="title"/>
          </p:nvPr>
        </p:nvSpPr>
        <p:spPr>
          <a:solidFill>
            <a:srgbClr val="FFFFFF"/>
          </a:solidFill>
        </p:spPr>
        <p:txBody>
          <a:bodyPr/>
          <a:lstStyle/>
          <a:p>
            <a:pPr algn="ctr"/>
            <a:r>
              <a:rPr lang="en-US" sz="2400" b="1" dirty="0" smtClean="0">
                <a:solidFill>
                  <a:srgbClr val="6D9F00"/>
                </a:solidFill>
                <a:latin typeface="+mn-lt"/>
                <a:ea typeface="+mn-ea"/>
                <a:cs typeface="+mn-cs"/>
              </a:rPr>
              <a:t>Funds Flow – From Management Company</a:t>
            </a:r>
            <a:br>
              <a:rPr lang="en-US" sz="2400" b="1" dirty="0" smtClean="0">
                <a:solidFill>
                  <a:srgbClr val="6D9F00"/>
                </a:solidFill>
                <a:latin typeface="+mn-lt"/>
                <a:ea typeface="+mn-ea"/>
                <a:cs typeface="+mn-cs"/>
              </a:rPr>
            </a:br>
            <a:endParaRPr lang="en-US" b="1" dirty="0">
              <a:solidFill>
                <a:srgbClr val="6D9F00"/>
              </a:solidFill>
              <a:latin typeface="+mn-lt"/>
              <a:ea typeface="+mn-ea"/>
              <a:cs typeface="+mn-cs"/>
            </a:endParaRPr>
          </a:p>
        </p:txBody>
      </p:sp>
      <p:sp>
        <p:nvSpPr>
          <p:cNvPr id="4" name="Isosceles Triangle 3"/>
          <p:cNvSpPr/>
          <p:nvPr/>
        </p:nvSpPr>
        <p:spPr>
          <a:xfrm>
            <a:off x="3956082" y="5025138"/>
            <a:ext cx="2065993" cy="1349810"/>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457200" rtlCol="0" anchor="ctr" anchorCtr="0"/>
          <a:lstStyle/>
          <a:p>
            <a:pPr algn="ctr"/>
            <a:r>
              <a:rPr lang="en-US" sz="1200" b="1" dirty="0" smtClean="0"/>
              <a:t>Fund</a:t>
            </a:r>
          </a:p>
        </p:txBody>
      </p:sp>
      <p:sp>
        <p:nvSpPr>
          <p:cNvPr id="6" name="Isosceles Triangle 5"/>
          <p:cNvSpPr/>
          <p:nvPr/>
        </p:nvSpPr>
        <p:spPr bwMode="gray">
          <a:xfrm>
            <a:off x="3087634" y="3670544"/>
            <a:ext cx="1159949" cy="990028"/>
          </a:xfrm>
          <a:prstGeom prst="triangle">
            <a:avLst/>
          </a:prstGeom>
          <a:solidFill>
            <a:schemeClr val="accent4">
              <a:lumMod val="20000"/>
              <a:lumOff val="80000"/>
            </a:schemeClr>
          </a:solidFill>
          <a:ln w="19050" algn="ctr">
            <a:noFill/>
            <a:miter lim="800000"/>
            <a:headEnd/>
            <a:tailEnd/>
          </a:ln>
        </p:spPr>
        <p:txBody>
          <a:bodyPr wrap="square" lIns="88900" tIns="0" rIns="88900" bIns="182880" rtlCol="0" anchor="b" anchorCtr="1"/>
          <a:lstStyle/>
          <a:p>
            <a:pPr algn="ctr">
              <a:lnSpc>
                <a:spcPct val="106000"/>
              </a:lnSpc>
              <a:buFont typeface="Wingdings 2" pitchFamily="18" charset="2"/>
              <a:buNone/>
            </a:pPr>
            <a:r>
              <a:rPr lang="en-US" sz="1200" b="1" dirty="0" smtClean="0">
                <a:solidFill>
                  <a:schemeClr val="bg1"/>
                </a:solidFill>
              </a:rPr>
              <a:t>GP</a:t>
            </a:r>
          </a:p>
        </p:txBody>
      </p:sp>
      <p:cxnSp>
        <p:nvCxnSpPr>
          <p:cNvPr id="10" name="Straight Arrow Connector 9"/>
          <p:cNvCxnSpPr>
            <a:stCxn id="6" idx="3"/>
            <a:endCxn id="4" idx="0"/>
          </p:cNvCxnSpPr>
          <p:nvPr/>
        </p:nvCxnSpPr>
        <p:spPr>
          <a:xfrm>
            <a:off x="3667609" y="4660572"/>
            <a:ext cx="1321470" cy="364566"/>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gray">
          <a:xfrm>
            <a:off x="1962433" y="2627652"/>
            <a:ext cx="1151020" cy="646981"/>
          </a:xfrm>
          <a:prstGeom prst="rect">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smtClean="0">
                <a:solidFill>
                  <a:schemeClr val="bg1"/>
                </a:solidFill>
              </a:rPr>
              <a:t>GP of the GP</a:t>
            </a:r>
            <a:endParaRPr lang="en-US" sz="1200" b="1" baseline="30000" dirty="0" smtClean="0">
              <a:solidFill>
                <a:schemeClr val="bg1"/>
              </a:solidFill>
            </a:endParaRPr>
          </a:p>
        </p:txBody>
      </p:sp>
      <p:cxnSp>
        <p:nvCxnSpPr>
          <p:cNvPr id="13" name="Straight Arrow Connector 12"/>
          <p:cNvCxnSpPr>
            <a:stCxn id="11" idx="2"/>
            <a:endCxn id="6" idx="0"/>
          </p:cNvCxnSpPr>
          <p:nvPr/>
        </p:nvCxnSpPr>
        <p:spPr>
          <a:xfrm>
            <a:off x="2537943" y="3274633"/>
            <a:ext cx="1129666" cy="39591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 name="Flowchart: Connector 8"/>
          <p:cNvSpPr/>
          <p:nvPr/>
        </p:nvSpPr>
        <p:spPr bwMode="gray">
          <a:xfrm>
            <a:off x="6971570" y="2980218"/>
            <a:ext cx="1689581" cy="1475340"/>
          </a:xfrm>
          <a:prstGeom prst="flowChartConnector">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smtClean="0">
                <a:solidFill>
                  <a:schemeClr val="bg1"/>
                </a:solidFill>
              </a:rPr>
              <a:t>Limited Partners (Investors)</a:t>
            </a:r>
          </a:p>
        </p:txBody>
      </p:sp>
      <p:cxnSp>
        <p:nvCxnSpPr>
          <p:cNvPr id="15" name="Straight Arrow Connector 14"/>
          <p:cNvCxnSpPr>
            <a:stCxn id="9" idx="4"/>
            <a:endCxn id="4" idx="0"/>
          </p:cNvCxnSpPr>
          <p:nvPr/>
        </p:nvCxnSpPr>
        <p:spPr>
          <a:xfrm flipH="1">
            <a:off x="4989079" y="4455558"/>
            <a:ext cx="2827282" cy="56958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bwMode="gray">
          <a:xfrm>
            <a:off x="4979001" y="1108931"/>
            <a:ext cx="1398494" cy="565453"/>
          </a:xfrm>
          <a:prstGeom prst="ellipse">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smtClean="0">
                <a:solidFill>
                  <a:schemeClr val="bg1"/>
                </a:solidFill>
              </a:rPr>
              <a:t>Founders</a:t>
            </a:r>
          </a:p>
        </p:txBody>
      </p:sp>
      <p:cxnSp>
        <p:nvCxnSpPr>
          <p:cNvPr id="21" name="Straight Arrow Connector 20"/>
          <p:cNvCxnSpPr>
            <a:stCxn id="19" idx="4"/>
            <a:endCxn id="11" idx="0"/>
          </p:cNvCxnSpPr>
          <p:nvPr/>
        </p:nvCxnSpPr>
        <p:spPr>
          <a:xfrm flipH="1">
            <a:off x="2537943" y="1674384"/>
            <a:ext cx="3140305" cy="95326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9" idx="4"/>
            <a:endCxn id="6" idx="0"/>
          </p:cNvCxnSpPr>
          <p:nvPr/>
        </p:nvCxnSpPr>
        <p:spPr>
          <a:xfrm flipH="1">
            <a:off x="3667609" y="1674384"/>
            <a:ext cx="2010639" cy="199616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3" name="Oval 32"/>
          <p:cNvSpPr/>
          <p:nvPr/>
        </p:nvSpPr>
        <p:spPr bwMode="gray">
          <a:xfrm>
            <a:off x="4672121" y="2467876"/>
            <a:ext cx="1349954" cy="963854"/>
          </a:xfrm>
          <a:prstGeom prst="ellipse">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smtClean="0">
                <a:solidFill>
                  <a:schemeClr val="bg1"/>
                </a:solidFill>
              </a:rPr>
              <a:t>Other Internal LPs</a:t>
            </a:r>
            <a:endParaRPr lang="en-US" sz="1200" b="1" baseline="30000" dirty="0" smtClean="0">
              <a:solidFill>
                <a:schemeClr val="bg1"/>
              </a:solidFill>
            </a:endParaRPr>
          </a:p>
        </p:txBody>
      </p:sp>
      <p:cxnSp>
        <p:nvCxnSpPr>
          <p:cNvPr id="35" name="Straight Arrow Connector 34"/>
          <p:cNvCxnSpPr>
            <a:stCxn id="33" idx="4"/>
          </p:cNvCxnSpPr>
          <p:nvPr/>
        </p:nvCxnSpPr>
        <p:spPr>
          <a:xfrm flipH="1">
            <a:off x="3607702" y="3431730"/>
            <a:ext cx="1739396" cy="22426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9" idx="4"/>
          </p:cNvCxnSpPr>
          <p:nvPr/>
        </p:nvCxnSpPr>
        <p:spPr>
          <a:xfrm flipH="1">
            <a:off x="1545488" y="1674384"/>
            <a:ext cx="41327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12" idx="0"/>
          </p:cNvCxnSpPr>
          <p:nvPr/>
        </p:nvCxnSpPr>
        <p:spPr>
          <a:xfrm>
            <a:off x="1543698" y="1674383"/>
            <a:ext cx="1791" cy="278117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6" name="Isosceles Triangle 85"/>
          <p:cNvSpPr/>
          <p:nvPr/>
        </p:nvSpPr>
        <p:spPr bwMode="gray">
          <a:xfrm>
            <a:off x="5492179" y="3529387"/>
            <a:ext cx="1476665" cy="946582"/>
          </a:xfrm>
          <a:prstGeom prst="triangle">
            <a:avLst>
              <a:gd name="adj" fmla="val 54263"/>
            </a:avLst>
          </a:prstGeom>
          <a:solidFill>
            <a:schemeClr val="accent4">
              <a:lumMod val="20000"/>
              <a:lumOff val="80000"/>
            </a:schemeClr>
          </a:solidFill>
          <a:ln w="19050" algn="ctr">
            <a:noFill/>
            <a:miter lim="800000"/>
            <a:headEnd/>
            <a:tailEnd/>
          </a:ln>
        </p:spPr>
        <p:txBody>
          <a:bodyPr wrap="square" lIns="88900" tIns="0" rIns="88900" bIns="182880" rtlCol="0" anchor="b" anchorCtr="0"/>
          <a:lstStyle/>
          <a:p>
            <a:pPr algn="ctr">
              <a:lnSpc>
                <a:spcPct val="106000"/>
              </a:lnSpc>
              <a:buFont typeface="Wingdings 2" pitchFamily="18" charset="2"/>
              <a:buNone/>
            </a:pPr>
            <a:r>
              <a:rPr lang="en-US" sz="1200" b="1" dirty="0" smtClean="0">
                <a:solidFill>
                  <a:schemeClr val="bg1"/>
                </a:solidFill>
              </a:rPr>
              <a:t>Co-Invest</a:t>
            </a:r>
          </a:p>
        </p:txBody>
      </p:sp>
      <p:cxnSp>
        <p:nvCxnSpPr>
          <p:cNvPr id="97" name="Straight Arrow Connector 96"/>
          <p:cNvCxnSpPr>
            <a:stCxn id="19" idx="4"/>
            <a:endCxn id="86" idx="0"/>
          </p:cNvCxnSpPr>
          <p:nvPr/>
        </p:nvCxnSpPr>
        <p:spPr>
          <a:xfrm>
            <a:off x="5678248" y="1674384"/>
            <a:ext cx="615214" cy="185500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33" idx="4"/>
            <a:endCxn id="86" idx="0"/>
          </p:cNvCxnSpPr>
          <p:nvPr/>
        </p:nvCxnSpPr>
        <p:spPr>
          <a:xfrm>
            <a:off x="5347098" y="3431730"/>
            <a:ext cx="946364" cy="9765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stCxn id="86" idx="3"/>
            <a:endCxn id="4" idx="0"/>
          </p:cNvCxnSpPr>
          <p:nvPr/>
        </p:nvCxnSpPr>
        <p:spPr>
          <a:xfrm flipH="1">
            <a:off x="4989079" y="4475969"/>
            <a:ext cx="1304383" cy="54916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bwMode="gray">
          <a:xfrm>
            <a:off x="6823763" y="2169459"/>
            <a:ext cx="1208951" cy="675248"/>
          </a:xfrm>
          <a:prstGeom prst="rect">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smtClean="0">
                <a:solidFill>
                  <a:schemeClr val="bg1"/>
                </a:solidFill>
              </a:rPr>
              <a:t>GP of Co-invest Vehicle</a:t>
            </a:r>
          </a:p>
        </p:txBody>
      </p:sp>
      <p:cxnSp>
        <p:nvCxnSpPr>
          <p:cNvPr id="114" name="Straight Arrow Connector 113"/>
          <p:cNvCxnSpPr>
            <a:stCxn id="112" idx="2"/>
            <a:endCxn id="86" idx="0"/>
          </p:cNvCxnSpPr>
          <p:nvPr/>
        </p:nvCxnSpPr>
        <p:spPr>
          <a:xfrm flipH="1">
            <a:off x="6293462" y="2844707"/>
            <a:ext cx="1134777" cy="68468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19" idx="4"/>
            <a:endCxn id="112" idx="0"/>
          </p:cNvCxnSpPr>
          <p:nvPr/>
        </p:nvCxnSpPr>
        <p:spPr>
          <a:xfrm>
            <a:off x="5678248" y="1674384"/>
            <a:ext cx="1749991" cy="49507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0" name="Down Arrow 29"/>
          <p:cNvSpPr/>
          <p:nvPr/>
        </p:nvSpPr>
        <p:spPr bwMode="gray">
          <a:xfrm>
            <a:off x="555812" y="5925294"/>
            <a:ext cx="141040" cy="147378"/>
          </a:xfrm>
          <a:prstGeom prst="downArrow">
            <a:avLst/>
          </a:prstGeom>
          <a:solidFill>
            <a:srgbClr val="FC5656"/>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31" name="Down Arrow 30"/>
          <p:cNvSpPr/>
          <p:nvPr/>
        </p:nvSpPr>
        <p:spPr bwMode="gray">
          <a:xfrm>
            <a:off x="1459099" y="5925294"/>
            <a:ext cx="141040" cy="147378"/>
          </a:xfrm>
          <a:prstGeom prst="downArrow">
            <a:avLst/>
          </a:prstGeom>
          <a:solidFill>
            <a:srgbClr val="FC5656"/>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34" name="Down Arrow 33"/>
          <p:cNvSpPr/>
          <p:nvPr/>
        </p:nvSpPr>
        <p:spPr bwMode="gray">
          <a:xfrm>
            <a:off x="2345516" y="5906988"/>
            <a:ext cx="141040" cy="147378"/>
          </a:xfrm>
          <a:prstGeom prst="downArrow">
            <a:avLst/>
          </a:prstGeom>
          <a:solidFill>
            <a:srgbClr val="FC5656"/>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36" name="Down Arrow 35"/>
          <p:cNvSpPr/>
          <p:nvPr/>
        </p:nvSpPr>
        <p:spPr bwMode="gray">
          <a:xfrm>
            <a:off x="1007455" y="5908564"/>
            <a:ext cx="141040" cy="147378"/>
          </a:xfrm>
          <a:prstGeom prst="downArrow">
            <a:avLst/>
          </a:prstGeom>
          <a:solidFill>
            <a:srgbClr val="FC5656"/>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37" name="Down Arrow 36"/>
          <p:cNvSpPr/>
          <p:nvPr/>
        </p:nvSpPr>
        <p:spPr bwMode="gray">
          <a:xfrm>
            <a:off x="1910742" y="5908564"/>
            <a:ext cx="141040" cy="147378"/>
          </a:xfrm>
          <a:prstGeom prst="downArrow">
            <a:avLst/>
          </a:prstGeom>
          <a:solidFill>
            <a:srgbClr val="FC5656"/>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6446" y="4819718"/>
            <a:ext cx="803244" cy="546206"/>
          </a:xfrm>
          <a:prstGeom prst="rect">
            <a:avLst/>
          </a:prstGeom>
        </p:spPr>
      </p:pic>
      <p:sp>
        <p:nvSpPr>
          <p:cNvPr id="8" name="TextBox 7"/>
          <p:cNvSpPr txBox="1"/>
          <p:nvPr/>
        </p:nvSpPr>
        <p:spPr>
          <a:xfrm>
            <a:off x="376238" y="6077670"/>
            <a:ext cx="2357997" cy="184666"/>
          </a:xfrm>
          <a:prstGeom prst="rect">
            <a:avLst/>
          </a:prstGeom>
          <a:noFill/>
        </p:spPr>
        <p:txBody>
          <a:bodyPr vert="horz" wrap="square" lIns="0" tIns="0" rIns="0" bIns="0" rtlCol="0">
            <a:spAutoFit/>
          </a:bodyPr>
          <a:lstStyle/>
          <a:p>
            <a:pPr algn="ctr">
              <a:spcBef>
                <a:spcPts val="200"/>
              </a:spcBef>
              <a:buSzPct val="100000"/>
            </a:pPr>
            <a:r>
              <a:rPr lang="en-US" sz="1200" b="1" dirty="0" smtClean="0"/>
              <a:t>Other Operating Expenses</a:t>
            </a:r>
          </a:p>
        </p:txBody>
      </p:sp>
      <p:sp>
        <p:nvSpPr>
          <p:cNvPr id="14" name="Bent-Up Arrow 13"/>
          <p:cNvSpPr/>
          <p:nvPr/>
        </p:nvSpPr>
        <p:spPr bwMode="gray">
          <a:xfrm>
            <a:off x="2744607" y="5397213"/>
            <a:ext cx="725277" cy="255714"/>
          </a:xfrm>
          <a:prstGeom prst="bentUpArrow">
            <a:avLst/>
          </a:prstGeom>
          <a:solidFill>
            <a:srgbClr val="FC5656"/>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16" name="TextBox 15"/>
          <p:cNvSpPr txBox="1"/>
          <p:nvPr/>
        </p:nvSpPr>
        <p:spPr>
          <a:xfrm>
            <a:off x="2744607" y="5700043"/>
            <a:ext cx="1260152" cy="153888"/>
          </a:xfrm>
          <a:prstGeom prst="rect">
            <a:avLst/>
          </a:prstGeom>
          <a:noFill/>
        </p:spPr>
        <p:txBody>
          <a:bodyPr vert="horz" wrap="square" lIns="0" tIns="0" rIns="0" bIns="0" rtlCol="0">
            <a:spAutoFit/>
          </a:bodyPr>
          <a:lstStyle/>
          <a:p>
            <a:pPr>
              <a:spcBef>
                <a:spcPts val="200"/>
              </a:spcBef>
              <a:buSzPct val="100000"/>
            </a:pPr>
            <a:r>
              <a:rPr lang="en-US" sz="1000" b="1" dirty="0" smtClean="0"/>
              <a:t>Salaries/Bonuses</a:t>
            </a:r>
          </a:p>
        </p:txBody>
      </p:sp>
    </p:spTree>
    <p:custDataLst>
      <p:tags r:id="rId1"/>
    </p:custDataLst>
    <p:extLst>
      <p:ext uri="{BB962C8B-B14F-4D97-AF65-F5344CB8AC3E}">
        <p14:creationId xmlns:p14="http://schemas.microsoft.com/office/powerpoint/2010/main" val="3566407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4" grpId="0" animBg="1"/>
      <p:bldP spid="36" grpId="0" animBg="1"/>
      <p:bldP spid="37" grpId="0" animBg="1"/>
      <p:bldP spid="8" grpId="0"/>
      <p:bldP spid="14" grpId="0" animBg="1"/>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gray">
          <a:xfrm>
            <a:off x="428654" y="4455558"/>
            <a:ext cx="2233669" cy="1379464"/>
          </a:xfrm>
          <a:prstGeom prst="rect">
            <a:avLst/>
          </a:prstGeom>
          <a:solidFill>
            <a:schemeClr val="bg1"/>
          </a:solidFill>
          <a:ln w="19050" algn="ctr">
            <a:solidFill>
              <a:schemeClr val="tx2"/>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40" name="Isosceles Triangle 39"/>
          <p:cNvSpPr/>
          <p:nvPr/>
        </p:nvSpPr>
        <p:spPr bwMode="gray">
          <a:xfrm>
            <a:off x="428654" y="4436170"/>
            <a:ext cx="2222909" cy="1398851"/>
          </a:xfrm>
          <a:prstGeom prst="triangle">
            <a:avLst/>
          </a:prstGeom>
          <a:solidFill>
            <a:schemeClr val="accent4">
              <a:lumMod val="20000"/>
              <a:lumOff val="80000"/>
            </a:schemeClr>
          </a:solidFill>
          <a:ln w="19050" algn="ctr">
            <a:noFill/>
            <a:miter lim="800000"/>
            <a:headEnd/>
            <a:tailEnd/>
          </a:ln>
        </p:spPr>
        <p:txBody>
          <a:bodyPr wrap="square" lIns="0" tIns="0" rIns="0" bIns="0" rtlCol="0" anchor="t" anchorCtr="0"/>
          <a:lstStyle/>
          <a:p>
            <a:pPr algn="ctr">
              <a:lnSpc>
                <a:spcPct val="106000"/>
              </a:lnSpc>
              <a:buFont typeface="Wingdings 2" pitchFamily="18" charset="2"/>
              <a:buNone/>
            </a:pPr>
            <a:r>
              <a:rPr lang="en-US" sz="1200" b="1" dirty="0" smtClean="0">
                <a:solidFill>
                  <a:schemeClr val="bg1"/>
                </a:solidFill>
              </a:rPr>
              <a:t>Management Company </a:t>
            </a:r>
          </a:p>
        </p:txBody>
      </p:sp>
      <p:sp>
        <p:nvSpPr>
          <p:cNvPr id="2" name="Title 1"/>
          <p:cNvSpPr>
            <a:spLocks noGrp="1"/>
          </p:cNvSpPr>
          <p:nvPr>
            <p:ph type="title"/>
          </p:nvPr>
        </p:nvSpPr>
        <p:spPr>
          <a:solidFill>
            <a:srgbClr val="FFFFFF"/>
          </a:solidFill>
        </p:spPr>
        <p:txBody>
          <a:bodyPr/>
          <a:lstStyle/>
          <a:p>
            <a:pPr algn="ctr"/>
            <a:r>
              <a:rPr lang="en-US" sz="2400" b="1" dirty="0" smtClean="0">
                <a:solidFill>
                  <a:srgbClr val="6D9F00"/>
                </a:solidFill>
                <a:latin typeface="+mn-lt"/>
                <a:ea typeface="+mn-ea"/>
                <a:cs typeface="+mn-cs"/>
              </a:rPr>
              <a:t>Funds Flow – From Deals</a:t>
            </a:r>
            <a:br>
              <a:rPr lang="en-US" sz="2400" b="1" dirty="0" smtClean="0">
                <a:solidFill>
                  <a:srgbClr val="6D9F00"/>
                </a:solidFill>
                <a:latin typeface="+mn-lt"/>
                <a:ea typeface="+mn-ea"/>
                <a:cs typeface="+mn-cs"/>
              </a:rPr>
            </a:br>
            <a:r>
              <a:rPr lang="en-US" sz="2400" b="1" dirty="0" smtClean="0">
                <a:solidFill>
                  <a:srgbClr val="6D9F00"/>
                </a:solidFill>
                <a:latin typeface="+mn-lt"/>
                <a:ea typeface="+mn-ea"/>
                <a:cs typeface="+mn-cs"/>
              </a:rPr>
              <a:t>(Return of basis first)</a:t>
            </a:r>
            <a:endParaRPr lang="en-US" b="1" dirty="0">
              <a:solidFill>
                <a:srgbClr val="6D9F00"/>
              </a:solidFill>
              <a:latin typeface="+mn-lt"/>
              <a:ea typeface="+mn-ea"/>
              <a:cs typeface="+mn-cs"/>
            </a:endParaRPr>
          </a:p>
        </p:txBody>
      </p:sp>
      <p:sp>
        <p:nvSpPr>
          <p:cNvPr id="4" name="Isosceles Triangle 3"/>
          <p:cNvSpPr/>
          <p:nvPr/>
        </p:nvSpPr>
        <p:spPr>
          <a:xfrm>
            <a:off x="3612255" y="4849800"/>
            <a:ext cx="2065993" cy="1349810"/>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457200" rtlCol="0" anchor="ctr" anchorCtr="0"/>
          <a:lstStyle/>
          <a:p>
            <a:pPr algn="ctr"/>
            <a:r>
              <a:rPr lang="en-US" sz="1200" b="1" dirty="0" smtClean="0"/>
              <a:t>Fund</a:t>
            </a:r>
          </a:p>
        </p:txBody>
      </p:sp>
      <p:sp>
        <p:nvSpPr>
          <p:cNvPr id="6" name="Isosceles Triangle 5"/>
          <p:cNvSpPr/>
          <p:nvPr/>
        </p:nvSpPr>
        <p:spPr bwMode="gray">
          <a:xfrm>
            <a:off x="3087634" y="3670544"/>
            <a:ext cx="1159949" cy="990028"/>
          </a:xfrm>
          <a:prstGeom prst="triangle">
            <a:avLst/>
          </a:prstGeom>
          <a:solidFill>
            <a:schemeClr val="accent4">
              <a:lumMod val="20000"/>
              <a:lumOff val="80000"/>
            </a:schemeClr>
          </a:solidFill>
          <a:ln w="19050" algn="ctr">
            <a:noFill/>
            <a:miter lim="800000"/>
            <a:headEnd/>
            <a:tailEnd/>
          </a:ln>
        </p:spPr>
        <p:txBody>
          <a:bodyPr wrap="square" lIns="88900" tIns="0" rIns="88900" bIns="182880" rtlCol="0" anchor="b" anchorCtr="1"/>
          <a:lstStyle/>
          <a:p>
            <a:pPr algn="ctr">
              <a:lnSpc>
                <a:spcPct val="106000"/>
              </a:lnSpc>
              <a:buFont typeface="Wingdings 2" pitchFamily="18" charset="2"/>
              <a:buNone/>
            </a:pPr>
            <a:r>
              <a:rPr lang="en-US" sz="1200" b="1" dirty="0" smtClean="0">
                <a:solidFill>
                  <a:schemeClr val="bg1"/>
                </a:solidFill>
              </a:rPr>
              <a:t>GP</a:t>
            </a:r>
          </a:p>
        </p:txBody>
      </p:sp>
      <p:cxnSp>
        <p:nvCxnSpPr>
          <p:cNvPr id="10" name="Straight Arrow Connector 9"/>
          <p:cNvCxnSpPr>
            <a:stCxn id="6" idx="3"/>
            <a:endCxn id="4" idx="0"/>
          </p:cNvCxnSpPr>
          <p:nvPr/>
        </p:nvCxnSpPr>
        <p:spPr>
          <a:xfrm>
            <a:off x="3667609" y="4660572"/>
            <a:ext cx="977643" cy="18922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gray">
          <a:xfrm>
            <a:off x="1962433" y="2627652"/>
            <a:ext cx="1151020" cy="646981"/>
          </a:xfrm>
          <a:prstGeom prst="rect">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smtClean="0">
                <a:solidFill>
                  <a:schemeClr val="bg1"/>
                </a:solidFill>
              </a:rPr>
              <a:t>GP of the GP</a:t>
            </a:r>
            <a:endParaRPr lang="en-US" sz="1200" b="1" baseline="30000" dirty="0" smtClean="0">
              <a:solidFill>
                <a:schemeClr val="bg1"/>
              </a:solidFill>
            </a:endParaRPr>
          </a:p>
        </p:txBody>
      </p:sp>
      <p:cxnSp>
        <p:nvCxnSpPr>
          <p:cNvPr id="13" name="Straight Arrow Connector 12"/>
          <p:cNvCxnSpPr>
            <a:stCxn id="11" idx="2"/>
            <a:endCxn id="6" idx="0"/>
          </p:cNvCxnSpPr>
          <p:nvPr/>
        </p:nvCxnSpPr>
        <p:spPr>
          <a:xfrm>
            <a:off x="2537943" y="3274633"/>
            <a:ext cx="1129666" cy="39591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 name="Flowchart: Connector 8"/>
          <p:cNvSpPr/>
          <p:nvPr/>
        </p:nvSpPr>
        <p:spPr bwMode="gray">
          <a:xfrm>
            <a:off x="6971570" y="2980218"/>
            <a:ext cx="1689581" cy="1475340"/>
          </a:xfrm>
          <a:prstGeom prst="flowChartConnector">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smtClean="0">
                <a:solidFill>
                  <a:schemeClr val="bg1"/>
                </a:solidFill>
              </a:rPr>
              <a:t>Limited Partners (Investors)</a:t>
            </a:r>
          </a:p>
        </p:txBody>
      </p:sp>
      <p:cxnSp>
        <p:nvCxnSpPr>
          <p:cNvPr id="15" name="Straight Arrow Connector 14"/>
          <p:cNvCxnSpPr>
            <a:stCxn id="9" idx="4"/>
            <a:endCxn id="4" idx="0"/>
          </p:cNvCxnSpPr>
          <p:nvPr/>
        </p:nvCxnSpPr>
        <p:spPr>
          <a:xfrm flipH="1">
            <a:off x="4645252" y="4455558"/>
            <a:ext cx="3171109" cy="39424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bwMode="gray">
          <a:xfrm>
            <a:off x="4979001" y="1108931"/>
            <a:ext cx="1398494" cy="565453"/>
          </a:xfrm>
          <a:prstGeom prst="ellipse">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smtClean="0">
                <a:solidFill>
                  <a:schemeClr val="bg1"/>
                </a:solidFill>
              </a:rPr>
              <a:t>Founders</a:t>
            </a:r>
          </a:p>
        </p:txBody>
      </p:sp>
      <p:cxnSp>
        <p:nvCxnSpPr>
          <p:cNvPr id="21" name="Straight Arrow Connector 20"/>
          <p:cNvCxnSpPr>
            <a:stCxn id="19" idx="4"/>
            <a:endCxn id="11" idx="0"/>
          </p:cNvCxnSpPr>
          <p:nvPr/>
        </p:nvCxnSpPr>
        <p:spPr>
          <a:xfrm flipH="1">
            <a:off x="2537943" y="1674384"/>
            <a:ext cx="3140305" cy="95326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9" idx="4"/>
            <a:endCxn id="6" idx="0"/>
          </p:cNvCxnSpPr>
          <p:nvPr/>
        </p:nvCxnSpPr>
        <p:spPr>
          <a:xfrm flipH="1">
            <a:off x="3667609" y="1674384"/>
            <a:ext cx="2010639" cy="199616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3" name="Oval 32"/>
          <p:cNvSpPr/>
          <p:nvPr/>
        </p:nvSpPr>
        <p:spPr bwMode="gray">
          <a:xfrm>
            <a:off x="4672121" y="2467876"/>
            <a:ext cx="1349954" cy="963854"/>
          </a:xfrm>
          <a:prstGeom prst="ellipse">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smtClean="0">
                <a:solidFill>
                  <a:schemeClr val="bg1"/>
                </a:solidFill>
              </a:rPr>
              <a:t>Other Internal LPs</a:t>
            </a:r>
            <a:endParaRPr lang="en-US" sz="1200" b="1" baseline="30000" dirty="0" smtClean="0">
              <a:solidFill>
                <a:schemeClr val="bg1"/>
              </a:solidFill>
            </a:endParaRPr>
          </a:p>
        </p:txBody>
      </p:sp>
      <p:cxnSp>
        <p:nvCxnSpPr>
          <p:cNvPr id="35" name="Straight Arrow Connector 34"/>
          <p:cNvCxnSpPr>
            <a:stCxn id="33" idx="4"/>
          </p:cNvCxnSpPr>
          <p:nvPr/>
        </p:nvCxnSpPr>
        <p:spPr>
          <a:xfrm flipH="1">
            <a:off x="3607702" y="3431730"/>
            <a:ext cx="1739396" cy="22426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9" idx="4"/>
          </p:cNvCxnSpPr>
          <p:nvPr/>
        </p:nvCxnSpPr>
        <p:spPr>
          <a:xfrm flipH="1">
            <a:off x="1545488" y="1674384"/>
            <a:ext cx="41327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12" idx="0"/>
          </p:cNvCxnSpPr>
          <p:nvPr/>
        </p:nvCxnSpPr>
        <p:spPr>
          <a:xfrm>
            <a:off x="1543698" y="1674383"/>
            <a:ext cx="1791" cy="278117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6" name="Isosceles Triangle 85"/>
          <p:cNvSpPr/>
          <p:nvPr/>
        </p:nvSpPr>
        <p:spPr bwMode="gray">
          <a:xfrm>
            <a:off x="5492179" y="3529387"/>
            <a:ext cx="1476665" cy="946582"/>
          </a:xfrm>
          <a:prstGeom prst="triangle">
            <a:avLst>
              <a:gd name="adj" fmla="val 54263"/>
            </a:avLst>
          </a:prstGeom>
          <a:solidFill>
            <a:schemeClr val="accent4">
              <a:lumMod val="20000"/>
              <a:lumOff val="80000"/>
            </a:schemeClr>
          </a:solidFill>
          <a:ln w="19050" algn="ctr">
            <a:noFill/>
            <a:miter lim="800000"/>
            <a:headEnd/>
            <a:tailEnd/>
          </a:ln>
        </p:spPr>
        <p:txBody>
          <a:bodyPr wrap="square" lIns="88900" tIns="0" rIns="88900" bIns="182880" rtlCol="0" anchor="b" anchorCtr="0"/>
          <a:lstStyle/>
          <a:p>
            <a:pPr algn="ctr">
              <a:lnSpc>
                <a:spcPct val="106000"/>
              </a:lnSpc>
              <a:buFont typeface="Wingdings 2" pitchFamily="18" charset="2"/>
              <a:buNone/>
            </a:pPr>
            <a:r>
              <a:rPr lang="en-US" sz="1200" b="1" dirty="0" smtClean="0">
                <a:solidFill>
                  <a:schemeClr val="bg1"/>
                </a:solidFill>
              </a:rPr>
              <a:t>Co-Invest</a:t>
            </a:r>
          </a:p>
        </p:txBody>
      </p:sp>
      <p:cxnSp>
        <p:nvCxnSpPr>
          <p:cNvPr id="97" name="Straight Arrow Connector 96"/>
          <p:cNvCxnSpPr>
            <a:stCxn id="19" idx="4"/>
            <a:endCxn id="86" idx="0"/>
          </p:cNvCxnSpPr>
          <p:nvPr/>
        </p:nvCxnSpPr>
        <p:spPr>
          <a:xfrm>
            <a:off x="5678248" y="1674384"/>
            <a:ext cx="615214" cy="185500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33" idx="4"/>
            <a:endCxn id="86" idx="0"/>
          </p:cNvCxnSpPr>
          <p:nvPr/>
        </p:nvCxnSpPr>
        <p:spPr>
          <a:xfrm>
            <a:off x="5347098" y="3431730"/>
            <a:ext cx="946364" cy="9765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stCxn id="86" idx="3"/>
            <a:endCxn id="4" idx="0"/>
          </p:cNvCxnSpPr>
          <p:nvPr/>
        </p:nvCxnSpPr>
        <p:spPr>
          <a:xfrm flipH="1">
            <a:off x="4645252" y="4475969"/>
            <a:ext cx="1648210" cy="37383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bwMode="gray">
          <a:xfrm>
            <a:off x="6823763" y="2169459"/>
            <a:ext cx="1208951" cy="675248"/>
          </a:xfrm>
          <a:prstGeom prst="rect">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smtClean="0">
                <a:solidFill>
                  <a:schemeClr val="bg1"/>
                </a:solidFill>
              </a:rPr>
              <a:t>GP of Co-invest Vehicle</a:t>
            </a:r>
          </a:p>
        </p:txBody>
      </p:sp>
      <p:cxnSp>
        <p:nvCxnSpPr>
          <p:cNvPr id="114" name="Straight Arrow Connector 113"/>
          <p:cNvCxnSpPr>
            <a:stCxn id="112" idx="2"/>
            <a:endCxn id="86" idx="0"/>
          </p:cNvCxnSpPr>
          <p:nvPr/>
        </p:nvCxnSpPr>
        <p:spPr>
          <a:xfrm flipH="1">
            <a:off x="6293462" y="2844707"/>
            <a:ext cx="1134777" cy="68468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19" idx="4"/>
            <a:endCxn id="112" idx="0"/>
          </p:cNvCxnSpPr>
          <p:nvPr/>
        </p:nvCxnSpPr>
        <p:spPr>
          <a:xfrm>
            <a:off x="5678248" y="1674384"/>
            <a:ext cx="1749991" cy="49507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1" name="Left Arrow 40"/>
          <p:cNvSpPr/>
          <p:nvPr/>
        </p:nvSpPr>
        <p:spPr bwMode="gray">
          <a:xfrm rot="9155613">
            <a:off x="5377844" y="5017320"/>
            <a:ext cx="2200929" cy="484632"/>
          </a:xfrm>
          <a:prstGeom prst="leftArrow">
            <a:avLst>
              <a:gd name="adj1" fmla="val 30104"/>
              <a:gd name="adj2" fmla="val 46642"/>
            </a:avLst>
          </a:prstGeom>
          <a:solidFill>
            <a:srgbClr val="FC5656"/>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5" name="Curved Down Arrow 4"/>
          <p:cNvSpPr/>
          <p:nvPr/>
        </p:nvSpPr>
        <p:spPr bwMode="gray">
          <a:xfrm rot="19189615">
            <a:off x="4237774" y="3748878"/>
            <a:ext cx="1699891" cy="568177"/>
          </a:xfrm>
          <a:prstGeom prst="curvedDownArrow">
            <a:avLst/>
          </a:prstGeom>
          <a:solidFill>
            <a:srgbClr val="FC5656"/>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Tree>
    <p:custDataLst>
      <p:tags r:id="rId1"/>
    </p:custDataLst>
    <p:extLst>
      <p:ext uri="{BB962C8B-B14F-4D97-AF65-F5344CB8AC3E}">
        <p14:creationId xmlns:p14="http://schemas.microsoft.com/office/powerpoint/2010/main" val="67960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gray">
          <a:xfrm>
            <a:off x="428654" y="4455558"/>
            <a:ext cx="2233669" cy="1379464"/>
          </a:xfrm>
          <a:prstGeom prst="rect">
            <a:avLst/>
          </a:prstGeom>
          <a:solidFill>
            <a:schemeClr val="bg1"/>
          </a:solidFill>
          <a:ln w="19050" algn="ctr">
            <a:solidFill>
              <a:schemeClr val="tx2"/>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40" name="Isosceles Triangle 39"/>
          <p:cNvSpPr/>
          <p:nvPr/>
        </p:nvSpPr>
        <p:spPr bwMode="gray">
          <a:xfrm>
            <a:off x="428654" y="4436170"/>
            <a:ext cx="2222909" cy="1398851"/>
          </a:xfrm>
          <a:prstGeom prst="triangle">
            <a:avLst/>
          </a:prstGeom>
          <a:solidFill>
            <a:schemeClr val="accent4">
              <a:lumMod val="20000"/>
              <a:lumOff val="80000"/>
            </a:schemeClr>
          </a:solidFill>
          <a:ln w="19050" algn="ctr">
            <a:noFill/>
            <a:miter lim="800000"/>
            <a:headEnd/>
            <a:tailEnd/>
          </a:ln>
        </p:spPr>
        <p:txBody>
          <a:bodyPr wrap="square" lIns="0" tIns="0" rIns="0" bIns="0" rtlCol="0" anchor="t" anchorCtr="0"/>
          <a:lstStyle/>
          <a:p>
            <a:pPr algn="ctr">
              <a:lnSpc>
                <a:spcPct val="106000"/>
              </a:lnSpc>
              <a:buFont typeface="Wingdings 2" pitchFamily="18" charset="2"/>
              <a:buNone/>
            </a:pPr>
            <a:r>
              <a:rPr lang="en-US" sz="1200" b="1" dirty="0" smtClean="0">
                <a:solidFill>
                  <a:schemeClr val="bg1"/>
                </a:solidFill>
              </a:rPr>
              <a:t>Management Company </a:t>
            </a:r>
          </a:p>
        </p:txBody>
      </p:sp>
      <p:sp>
        <p:nvSpPr>
          <p:cNvPr id="2" name="Title 1"/>
          <p:cNvSpPr>
            <a:spLocks noGrp="1"/>
          </p:cNvSpPr>
          <p:nvPr>
            <p:ph type="title"/>
          </p:nvPr>
        </p:nvSpPr>
        <p:spPr>
          <a:solidFill>
            <a:srgbClr val="FFFFFF"/>
          </a:solidFill>
        </p:spPr>
        <p:txBody>
          <a:bodyPr/>
          <a:lstStyle/>
          <a:p>
            <a:pPr algn="ctr"/>
            <a:r>
              <a:rPr lang="en-US" sz="2400" b="1" dirty="0" smtClean="0">
                <a:solidFill>
                  <a:srgbClr val="6D9F00"/>
                </a:solidFill>
                <a:latin typeface="+mn-lt"/>
                <a:ea typeface="+mn-ea"/>
                <a:cs typeface="+mn-cs"/>
              </a:rPr>
              <a:t>Funds Flow – From Deals</a:t>
            </a:r>
            <a:br>
              <a:rPr lang="en-US" sz="2400" b="1" dirty="0" smtClean="0">
                <a:solidFill>
                  <a:srgbClr val="6D9F00"/>
                </a:solidFill>
                <a:latin typeface="+mn-lt"/>
                <a:ea typeface="+mn-ea"/>
                <a:cs typeface="+mn-cs"/>
              </a:rPr>
            </a:br>
            <a:r>
              <a:rPr lang="en-US" sz="2400" b="1" dirty="0" smtClean="0">
                <a:solidFill>
                  <a:srgbClr val="6D9F00"/>
                </a:solidFill>
                <a:latin typeface="+mn-lt"/>
                <a:ea typeface="+mn-ea"/>
                <a:cs typeface="+mn-cs"/>
              </a:rPr>
              <a:t>(Return of expenses)</a:t>
            </a:r>
            <a:endParaRPr lang="en-US" b="1" dirty="0">
              <a:solidFill>
                <a:srgbClr val="6D9F00"/>
              </a:solidFill>
              <a:latin typeface="+mn-lt"/>
              <a:ea typeface="+mn-ea"/>
              <a:cs typeface="+mn-cs"/>
            </a:endParaRPr>
          </a:p>
        </p:txBody>
      </p:sp>
      <p:sp>
        <p:nvSpPr>
          <p:cNvPr id="4" name="Isosceles Triangle 3"/>
          <p:cNvSpPr/>
          <p:nvPr/>
        </p:nvSpPr>
        <p:spPr>
          <a:xfrm>
            <a:off x="3612255" y="4849800"/>
            <a:ext cx="2065993" cy="1349810"/>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457200" rtlCol="0" anchor="ctr" anchorCtr="0"/>
          <a:lstStyle/>
          <a:p>
            <a:pPr algn="ctr"/>
            <a:r>
              <a:rPr lang="en-US" sz="1200" b="1" dirty="0" smtClean="0"/>
              <a:t>Fund</a:t>
            </a:r>
          </a:p>
        </p:txBody>
      </p:sp>
      <p:sp>
        <p:nvSpPr>
          <p:cNvPr id="6" name="Isosceles Triangle 5"/>
          <p:cNvSpPr/>
          <p:nvPr/>
        </p:nvSpPr>
        <p:spPr bwMode="gray">
          <a:xfrm>
            <a:off x="3087634" y="3670544"/>
            <a:ext cx="1159949" cy="990028"/>
          </a:xfrm>
          <a:prstGeom prst="triangle">
            <a:avLst/>
          </a:prstGeom>
          <a:solidFill>
            <a:schemeClr val="accent4">
              <a:lumMod val="20000"/>
              <a:lumOff val="80000"/>
            </a:schemeClr>
          </a:solidFill>
          <a:ln w="19050" algn="ctr">
            <a:noFill/>
            <a:miter lim="800000"/>
            <a:headEnd/>
            <a:tailEnd/>
          </a:ln>
        </p:spPr>
        <p:txBody>
          <a:bodyPr wrap="square" lIns="88900" tIns="0" rIns="88900" bIns="182880" rtlCol="0" anchor="b" anchorCtr="1"/>
          <a:lstStyle/>
          <a:p>
            <a:pPr algn="ctr">
              <a:lnSpc>
                <a:spcPct val="106000"/>
              </a:lnSpc>
              <a:buFont typeface="Wingdings 2" pitchFamily="18" charset="2"/>
              <a:buNone/>
            </a:pPr>
            <a:r>
              <a:rPr lang="en-US" sz="1200" b="1" dirty="0" smtClean="0">
                <a:solidFill>
                  <a:schemeClr val="bg1"/>
                </a:solidFill>
              </a:rPr>
              <a:t>GP</a:t>
            </a:r>
          </a:p>
        </p:txBody>
      </p:sp>
      <p:cxnSp>
        <p:nvCxnSpPr>
          <p:cNvPr id="10" name="Straight Arrow Connector 9"/>
          <p:cNvCxnSpPr>
            <a:stCxn id="6" idx="3"/>
            <a:endCxn id="4" idx="0"/>
          </p:cNvCxnSpPr>
          <p:nvPr/>
        </p:nvCxnSpPr>
        <p:spPr>
          <a:xfrm>
            <a:off x="3667609" y="4660572"/>
            <a:ext cx="977643" cy="18922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gray">
          <a:xfrm>
            <a:off x="1962433" y="2627652"/>
            <a:ext cx="1151020" cy="646981"/>
          </a:xfrm>
          <a:prstGeom prst="rect">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smtClean="0">
                <a:solidFill>
                  <a:schemeClr val="bg1"/>
                </a:solidFill>
              </a:rPr>
              <a:t>GP of the GP</a:t>
            </a:r>
            <a:endParaRPr lang="en-US" sz="1200" b="1" baseline="30000" dirty="0" smtClean="0">
              <a:solidFill>
                <a:schemeClr val="bg1"/>
              </a:solidFill>
            </a:endParaRPr>
          </a:p>
        </p:txBody>
      </p:sp>
      <p:cxnSp>
        <p:nvCxnSpPr>
          <p:cNvPr id="13" name="Straight Arrow Connector 12"/>
          <p:cNvCxnSpPr>
            <a:stCxn id="11" idx="2"/>
            <a:endCxn id="6" idx="0"/>
          </p:cNvCxnSpPr>
          <p:nvPr/>
        </p:nvCxnSpPr>
        <p:spPr>
          <a:xfrm>
            <a:off x="2537943" y="3274633"/>
            <a:ext cx="1129666" cy="39591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 name="Flowchart: Connector 8"/>
          <p:cNvSpPr/>
          <p:nvPr/>
        </p:nvSpPr>
        <p:spPr bwMode="gray">
          <a:xfrm>
            <a:off x="6971570" y="2980218"/>
            <a:ext cx="1689581" cy="1475340"/>
          </a:xfrm>
          <a:prstGeom prst="flowChartConnector">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smtClean="0">
                <a:solidFill>
                  <a:schemeClr val="bg1"/>
                </a:solidFill>
              </a:rPr>
              <a:t>Limited Partners (Investors)</a:t>
            </a:r>
          </a:p>
        </p:txBody>
      </p:sp>
      <p:cxnSp>
        <p:nvCxnSpPr>
          <p:cNvPr id="15" name="Straight Arrow Connector 14"/>
          <p:cNvCxnSpPr>
            <a:stCxn id="9" idx="4"/>
            <a:endCxn id="4" idx="0"/>
          </p:cNvCxnSpPr>
          <p:nvPr/>
        </p:nvCxnSpPr>
        <p:spPr>
          <a:xfrm flipH="1">
            <a:off x="4645252" y="4455558"/>
            <a:ext cx="3171109" cy="39424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bwMode="gray">
          <a:xfrm>
            <a:off x="4979001" y="1108931"/>
            <a:ext cx="1398494" cy="565453"/>
          </a:xfrm>
          <a:prstGeom prst="ellipse">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smtClean="0">
                <a:solidFill>
                  <a:schemeClr val="bg1"/>
                </a:solidFill>
              </a:rPr>
              <a:t>Founders</a:t>
            </a:r>
          </a:p>
        </p:txBody>
      </p:sp>
      <p:cxnSp>
        <p:nvCxnSpPr>
          <p:cNvPr id="21" name="Straight Arrow Connector 20"/>
          <p:cNvCxnSpPr>
            <a:stCxn id="19" idx="4"/>
            <a:endCxn id="11" idx="0"/>
          </p:cNvCxnSpPr>
          <p:nvPr/>
        </p:nvCxnSpPr>
        <p:spPr>
          <a:xfrm flipH="1">
            <a:off x="2537943" y="1674384"/>
            <a:ext cx="3140305" cy="95326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9" idx="4"/>
            <a:endCxn id="6" idx="0"/>
          </p:cNvCxnSpPr>
          <p:nvPr/>
        </p:nvCxnSpPr>
        <p:spPr>
          <a:xfrm flipH="1">
            <a:off x="3667609" y="1674384"/>
            <a:ext cx="2010639" cy="199616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3" name="Oval 32"/>
          <p:cNvSpPr/>
          <p:nvPr/>
        </p:nvSpPr>
        <p:spPr bwMode="gray">
          <a:xfrm>
            <a:off x="4672121" y="2467876"/>
            <a:ext cx="1349954" cy="963854"/>
          </a:xfrm>
          <a:prstGeom prst="ellipse">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smtClean="0">
                <a:solidFill>
                  <a:schemeClr val="bg1"/>
                </a:solidFill>
              </a:rPr>
              <a:t>Other Internal LPs</a:t>
            </a:r>
            <a:endParaRPr lang="en-US" sz="1200" b="1" baseline="30000" dirty="0" smtClean="0">
              <a:solidFill>
                <a:schemeClr val="bg1"/>
              </a:solidFill>
            </a:endParaRPr>
          </a:p>
        </p:txBody>
      </p:sp>
      <p:cxnSp>
        <p:nvCxnSpPr>
          <p:cNvPr id="35" name="Straight Arrow Connector 34"/>
          <p:cNvCxnSpPr>
            <a:stCxn id="33" idx="4"/>
          </p:cNvCxnSpPr>
          <p:nvPr/>
        </p:nvCxnSpPr>
        <p:spPr>
          <a:xfrm flipH="1">
            <a:off x="3607702" y="3431730"/>
            <a:ext cx="1739396" cy="22426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9" idx="4"/>
          </p:cNvCxnSpPr>
          <p:nvPr/>
        </p:nvCxnSpPr>
        <p:spPr>
          <a:xfrm flipH="1">
            <a:off x="1545488" y="1674384"/>
            <a:ext cx="41327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12" idx="0"/>
          </p:cNvCxnSpPr>
          <p:nvPr/>
        </p:nvCxnSpPr>
        <p:spPr>
          <a:xfrm>
            <a:off x="1543698" y="1674383"/>
            <a:ext cx="1791" cy="278117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6" name="Isosceles Triangle 85"/>
          <p:cNvSpPr/>
          <p:nvPr/>
        </p:nvSpPr>
        <p:spPr bwMode="gray">
          <a:xfrm>
            <a:off x="5492179" y="3529387"/>
            <a:ext cx="1476665" cy="946582"/>
          </a:xfrm>
          <a:prstGeom prst="triangle">
            <a:avLst>
              <a:gd name="adj" fmla="val 54263"/>
            </a:avLst>
          </a:prstGeom>
          <a:solidFill>
            <a:schemeClr val="accent4">
              <a:lumMod val="20000"/>
              <a:lumOff val="80000"/>
            </a:schemeClr>
          </a:solidFill>
          <a:ln w="19050" algn="ctr">
            <a:noFill/>
            <a:miter lim="800000"/>
            <a:headEnd/>
            <a:tailEnd/>
          </a:ln>
        </p:spPr>
        <p:txBody>
          <a:bodyPr wrap="square" lIns="88900" tIns="0" rIns="88900" bIns="182880" rtlCol="0" anchor="b" anchorCtr="0"/>
          <a:lstStyle/>
          <a:p>
            <a:pPr algn="ctr">
              <a:lnSpc>
                <a:spcPct val="106000"/>
              </a:lnSpc>
              <a:buFont typeface="Wingdings 2" pitchFamily="18" charset="2"/>
              <a:buNone/>
            </a:pPr>
            <a:r>
              <a:rPr lang="en-US" sz="1200" b="1" dirty="0" smtClean="0">
                <a:solidFill>
                  <a:schemeClr val="bg1"/>
                </a:solidFill>
              </a:rPr>
              <a:t>Co-Invest</a:t>
            </a:r>
          </a:p>
        </p:txBody>
      </p:sp>
      <p:cxnSp>
        <p:nvCxnSpPr>
          <p:cNvPr id="97" name="Straight Arrow Connector 96"/>
          <p:cNvCxnSpPr>
            <a:stCxn id="19" idx="4"/>
            <a:endCxn id="86" idx="0"/>
          </p:cNvCxnSpPr>
          <p:nvPr/>
        </p:nvCxnSpPr>
        <p:spPr>
          <a:xfrm>
            <a:off x="5678248" y="1674384"/>
            <a:ext cx="615214" cy="185500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33" idx="4"/>
            <a:endCxn id="86" idx="0"/>
          </p:cNvCxnSpPr>
          <p:nvPr/>
        </p:nvCxnSpPr>
        <p:spPr>
          <a:xfrm>
            <a:off x="5347098" y="3431730"/>
            <a:ext cx="946364" cy="9765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stCxn id="86" idx="3"/>
            <a:endCxn id="4" idx="0"/>
          </p:cNvCxnSpPr>
          <p:nvPr/>
        </p:nvCxnSpPr>
        <p:spPr>
          <a:xfrm flipH="1">
            <a:off x="4645252" y="4475969"/>
            <a:ext cx="1648210" cy="37383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bwMode="gray">
          <a:xfrm>
            <a:off x="6823763" y="2169459"/>
            <a:ext cx="1208951" cy="675248"/>
          </a:xfrm>
          <a:prstGeom prst="rect">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smtClean="0">
                <a:solidFill>
                  <a:schemeClr val="bg1"/>
                </a:solidFill>
              </a:rPr>
              <a:t>GP of Co-invest Vehicle</a:t>
            </a:r>
          </a:p>
        </p:txBody>
      </p:sp>
      <p:cxnSp>
        <p:nvCxnSpPr>
          <p:cNvPr id="114" name="Straight Arrow Connector 113"/>
          <p:cNvCxnSpPr>
            <a:stCxn id="112" idx="2"/>
            <a:endCxn id="86" idx="0"/>
          </p:cNvCxnSpPr>
          <p:nvPr/>
        </p:nvCxnSpPr>
        <p:spPr>
          <a:xfrm flipH="1">
            <a:off x="6293462" y="2844707"/>
            <a:ext cx="1134777" cy="68468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19" idx="4"/>
            <a:endCxn id="112" idx="0"/>
          </p:cNvCxnSpPr>
          <p:nvPr/>
        </p:nvCxnSpPr>
        <p:spPr>
          <a:xfrm>
            <a:off x="5678248" y="1674384"/>
            <a:ext cx="1749991" cy="49507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1" name="Left Arrow 40"/>
          <p:cNvSpPr/>
          <p:nvPr/>
        </p:nvSpPr>
        <p:spPr bwMode="gray">
          <a:xfrm rot="9155613">
            <a:off x="5377844" y="5017320"/>
            <a:ext cx="2200929" cy="484632"/>
          </a:xfrm>
          <a:prstGeom prst="leftArrow">
            <a:avLst>
              <a:gd name="adj1" fmla="val 30104"/>
              <a:gd name="adj2" fmla="val 46642"/>
            </a:avLst>
          </a:prstGeom>
          <a:solidFill>
            <a:srgbClr val="FC5656"/>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5" name="Curved Down Arrow 4"/>
          <p:cNvSpPr/>
          <p:nvPr/>
        </p:nvSpPr>
        <p:spPr bwMode="gray">
          <a:xfrm rot="19189615">
            <a:off x="4237774" y="3748878"/>
            <a:ext cx="1699891" cy="568177"/>
          </a:xfrm>
          <a:prstGeom prst="curvedDownArrow">
            <a:avLst/>
          </a:prstGeom>
          <a:solidFill>
            <a:srgbClr val="FC5656"/>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Tree>
    <p:custDataLst>
      <p:tags r:id="rId1"/>
    </p:custDataLst>
    <p:extLst>
      <p:ext uri="{BB962C8B-B14F-4D97-AF65-F5344CB8AC3E}">
        <p14:creationId xmlns:p14="http://schemas.microsoft.com/office/powerpoint/2010/main" val="870564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80086" y="5969859"/>
            <a:ext cx="8443784" cy="480368"/>
          </a:xfrm>
        </p:spPr>
        <p:txBody>
          <a:bodyPr/>
          <a:lstStyle/>
          <a:p>
            <a:r>
              <a:rPr lang="en-US" sz="800" dirty="0">
                <a:cs typeface="Arial" panose="020B0604020202020204" pitchFamily="34" charset="0"/>
              </a:rPr>
              <a:t>As used in this </a:t>
            </a:r>
            <a:r>
              <a:rPr lang="en-US" sz="800" dirty="0" smtClean="0">
                <a:cs typeface="Arial" panose="020B0604020202020204" pitchFamily="34" charset="0"/>
              </a:rPr>
              <a:t>document, </a:t>
            </a:r>
            <a:r>
              <a:rPr lang="en-US" sz="800" dirty="0">
                <a:cs typeface="Arial" panose="020B0604020202020204" pitchFamily="34" charset="0"/>
              </a:rPr>
              <a:t>“Deloitte” means </a:t>
            </a:r>
            <a:r>
              <a:rPr lang="en-US" sz="800" dirty="0" smtClean="0">
                <a:cs typeface="Arial" panose="020B0604020202020204" pitchFamily="34" charset="0"/>
              </a:rPr>
              <a:t>Deloitte Tax, LLP, </a:t>
            </a:r>
            <a:r>
              <a:rPr lang="en-US" sz="800" dirty="0">
                <a:cs typeface="Arial" panose="020B0604020202020204" pitchFamily="34" charset="0"/>
              </a:rPr>
              <a:t>a subsidiary of Deloitte LLP. Please see </a:t>
            </a:r>
            <a:r>
              <a:rPr lang="en-US" sz="800" dirty="0">
                <a:cs typeface="Arial" panose="020B0604020202020204" pitchFamily="34" charset="0"/>
                <a:hlinkClick r:id="rId3"/>
              </a:rPr>
              <a:t>www.deloitte.com/us/about</a:t>
            </a:r>
            <a:r>
              <a:rPr lang="en-US" sz="800" dirty="0">
                <a:cs typeface="Arial" panose="020B0604020202020204" pitchFamily="34" charset="0"/>
              </a:rPr>
              <a:t> for a detailed description of the legal structure of Deloitte LLP and its subsidiaries.</a:t>
            </a:r>
            <a:r>
              <a:rPr lang="en-US" sz="800" dirty="0"/>
              <a:t> Certain services may not be available to attest clients under the rules and regulations of public accounting</a:t>
            </a:r>
            <a:r>
              <a:rPr lang="en-US" sz="800" dirty="0" smtClean="0"/>
              <a:t>.</a:t>
            </a:r>
            <a:r>
              <a:rPr lang="en-US" sz="800" dirty="0"/>
              <a:t> </a:t>
            </a:r>
            <a:endParaRPr lang="en-US" sz="800" dirty="0" smtClean="0"/>
          </a:p>
          <a:p>
            <a:endParaRPr lang="en-US" sz="800" dirty="0" smtClean="0"/>
          </a:p>
          <a:p>
            <a:r>
              <a:rPr lang="en-US" sz="800" dirty="0" smtClean="0"/>
              <a:t>Copyright </a:t>
            </a:r>
            <a:r>
              <a:rPr lang="en-US" sz="800" dirty="0"/>
              <a:t>© 2016 Deloitte Development LLC. All rights reserved. </a:t>
            </a:r>
          </a:p>
          <a:p>
            <a:endParaRPr lang="en-US" sz="800" dirty="0"/>
          </a:p>
          <a:p>
            <a:endParaRPr lang="en-US" sz="800" dirty="0"/>
          </a:p>
          <a:p>
            <a:endParaRPr lang="en-US" noProof="0" dirty="0"/>
          </a:p>
        </p:txBody>
      </p:sp>
      <p:sp>
        <p:nvSpPr>
          <p:cNvPr id="6" name="TextBox 5"/>
          <p:cNvSpPr txBox="1"/>
          <p:nvPr/>
        </p:nvSpPr>
        <p:spPr>
          <a:xfrm>
            <a:off x="865632" y="1438656"/>
            <a:ext cx="7327392" cy="2154436"/>
          </a:xfrm>
          <a:prstGeom prst="rect">
            <a:avLst/>
          </a:prstGeom>
          <a:noFill/>
        </p:spPr>
        <p:txBody>
          <a:bodyPr vert="horz" wrap="square" lIns="0" tIns="0" rIns="0" bIns="0" rtlCol="0">
            <a:spAutoFit/>
          </a:bodyPr>
          <a:lstStyle/>
          <a:p>
            <a:r>
              <a:rPr lang="en-US" sz="1400" dirty="0"/>
              <a:t>This presentation contains general information only and Deloitte is not, by means of this presentation, rendering accounting, business, financial, investment, legal, tax, or other professional advice or services. This presentation is not a substitute for such professional advice or services, nor should it be used as a basis for any decision or action that may affect your business. Before making any decision or taking any action that may affect your business, you should consult a qualified professional advisor</a:t>
            </a:r>
            <a:r>
              <a:rPr lang="en-US" sz="1400" dirty="0" smtClean="0"/>
              <a:t>.</a:t>
            </a:r>
          </a:p>
          <a:p>
            <a:endParaRPr lang="en-US" sz="1400" dirty="0"/>
          </a:p>
          <a:p>
            <a:r>
              <a:rPr lang="en-US" sz="1400" dirty="0"/>
              <a:t>Deloitte shall not be responsible for any loss sustained by any person who relies on this presentation.</a:t>
            </a:r>
          </a:p>
        </p:txBody>
      </p:sp>
    </p:spTree>
    <p:extLst>
      <p:ext uri="{BB962C8B-B14F-4D97-AF65-F5344CB8AC3E}">
        <p14:creationId xmlns:p14="http://schemas.microsoft.com/office/powerpoint/2010/main" val="86195729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gray">
          <a:xfrm>
            <a:off x="428654" y="4455558"/>
            <a:ext cx="2233669" cy="1379464"/>
          </a:xfrm>
          <a:prstGeom prst="rect">
            <a:avLst/>
          </a:prstGeom>
          <a:solidFill>
            <a:schemeClr val="bg1"/>
          </a:solidFill>
          <a:ln w="19050" algn="ctr">
            <a:solidFill>
              <a:schemeClr val="tx2"/>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40" name="Isosceles Triangle 39"/>
          <p:cNvSpPr/>
          <p:nvPr/>
        </p:nvSpPr>
        <p:spPr bwMode="gray">
          <a:xfrm>
            <a:off x="428654" y="4436170"/>
            <a:ext cx="2222909" cy="1398851"/>
          </a:xfrm>
          <a:prstGeom prst="triangle">
            <a:avLst/>
          </a:prstGeom>
          <a:solidFill>
            <a:schemeClr val="accent4">
              <a:lumMod val="20000"/>
              <a:lumOff val="80000"/>
            </a:schemeClr>
          </a:solidFill>
          <a:ln w="19050" algn="ctr">
            <a:noFill/>
            <a:miter lim="800000"/>
            <a:headEnd/>
            <a:tailEnd/>
          </a:ln>
        </p:spPr>
        <p:txBody>
          <a:bodyPr wrap="square" lIns="0" tIns="0" rIns="0" bIns="0" rtlCol="0" anchor="t" anchorCtr="0"/>
          <a:lstStyle/>
          <a:p>
            <a:pPr algn="ctr">
              <a:lnSpc>
                <a:spcPct val="106000"/>
              </a:lnSpc>
              <a:buFont typeface="Wingdings 2" pitchFamily="18" charset="2"/>
              <a:buNone/>
            </a:pPr>
            <a:r>
              <a:rPr lang="en-US" sz="1200" b="1" dirty="0" smtClean="0">
                <a:solidFill>
                  <a:schemeClr val="bg1"/>
                </a:solidFill>
              </a:rPr>
              <a:t>Management Company </a:t>
            </a:r>
          </a:p>
        </p:txBody>
      </p:sp>
      <p:sp>
        <p:nvSpPr>
          <p:cNvPr id="2" name="Title 1"/>
          <p:cNvSpPr>
            <a:spLocks noGrp="1"/>
          </p:cNvSpPr>
          <p:nvPr>
            <p:ph type="title"/>
          </p:nvPr>
        </p:nvSpPr>
        <p:spPr>
          <a:solidFill>
            <a:srgbClr val="FFFFFF"/>
          </a:solidFill>
        </p:spPr>
        <p:txBody>
          <a:bodyPr/>
          <a:lstStyle/>
          <a:p>
            <a:pPr algn="ctr"/>
            <a:r>
              <a:rPr lang="en-US" sz="2400" b="1" dirty="0" smtClean="0">
                <a:solidFill>
                  <a:srgbClr val="6D9F00"/>
                </a:solidFill>
                <a:latin typeface="+mn-lt"/>
                <a:ea typeface="+mn-ea"/>
                <a:cs typeface="+mn-cs"/>
              </a:rPr>
              <a:t>Funds Flow – From Deals</a:t>
            </a:r>
            <a:br>
              <a:rPr lang="en-US" sz="2400" b="1" dirty="0" smtClean="0">
                <a:solidFill>
                  <a:srgbClr val="6D9F00"/>
                </a:solidFill>
                <a:latin typeface="+mn-lt"/>
                <a:ea typeface="+mn-ea"/>
                <a:cs typeface="+mn-cs"/>
              </a:rPr>
            </a:br>
            <a:r>
              <a:rPr lang="en-US" sz="2400" b="1" dirty="0" smtClean="0">
                <a:solidFill>
                  <a:srgbClr val="6D9F00"/>
                </a:solidFill>
                <a:latin typeface="+mn-lt"/>
                <a:ea typeface="+mn-ea"/>
                <a:cs typeface="+mn-cs"/>
              </a:rPr>
              <a:t>(Pref or Preference Return – 8%+/-)</a:t>
            </a:r>
            <a:endParaRPr lang="en-US" b="1" dirty="0">
              <a:solidFill>
                <a:srgbClr val="6D9F00"/>
              </a:solidFill>
              <a:latin typeface="+mn-lt"/>
              <a:ea typeface="+mn-ea"/>
              <a:cs typeface="+mn-cs"/>
            </a:endParaRPr>
          </a:p>
        </p:txBody>
      </p:sp>
      <p:sp>
        <p:nvSpPr>
          <p:cNvPr id="4" name="Isosceles Triangle 3"/>
          <p:cNvSpPr/>
          <p:nvPr/>
        </p:nvSpPr>
        <p:spPr>
          <a:xfrm>
            <a:off x="3612255" y="4849800"/>
            <a:ext cx="2065993" cy="1349810"/>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457200" rtlCol="0" anchor="ctr" anchorCtr="0"/>
          <a:lstStyle/>
          <a:p>
            <a:pPr algn="ctr"/>
            <a:r>
              <a:rPr lang="en-US" sz="1200" b="1" dirty="0" smtClean="0"/>
              <a:t>Fund</a:t>
            </a:r>
          </a:p>
        </p:txBody>
      </p:sp>
      <p:sp>
        <p:nvSpPr>
          <p:cNvPr id="6" name="Isosceles Triangle 5"/>
          <p:cNvSpPr/>
          <p:nvPr/>
        </p:nvSpPr>
        <p:spPr bwMode="gray">
          <a:xfrm>
            <a:off x="3087634" y="3670544"/>
            <a:ext cx="1159949" cy="990028"/>
          </a:xfrm>
          <a:prstGeom prst="triangle">
            <a:avLst/>
          </a:prstGeom>
          <a:solidFill>
            <a:schemeClr val="accent4">
              <a:lumMod val="20000"/>
              <a:lumOff val="80000"/>
            </a:schemeClr>
          </a:solidFill>
          <a:ln w="19050" algn="ctr">
            <a:noFill/>
            <a:miter lim="800000"/>
            <a:headEnd/>
            <a:tailEnd/>
          </a:ln>
        </p:spPr>
        <p:txBody>
          <a:bodyPr wrap="square" lIns="88900" tIns="0" rIns="88900" bIns="182880" rtlCol="0" anchor="b" anchorCtr="1"/>
          <a:lstStyle/>
          <a:p>
            <a:pPr algn="ctr">
              <a:lnSpc>
                <a:spcPct val="106000"/>
              </a:lnSpc>
              <a:buFont typeface="Wingdings 2" pitchFamily="18" charset="2"/>
              <a:buNone/>
            </a:pPr>
            <a:r>
              <a:rPr lang="en-US" sz="1200" b="1" dirty="0" smtClean="0">
                <a:solidFill>
                  <a:schemeClr val="bg1"/>
                </a:solidFill>
              </a:rPr>
              <a:t>GP</a:t>
            </a:r>
          </a:p>
        </p:txBody>
      </p:sp>
      <p:cxnSp>
        <p:nvCxnSpPr>
          <p:cNvPr id="10" name="Straight Arrow Connector 9"/>
          <p:cNvCxnSpPr>
            <a:stCxn id="6" idx="3"/>
            <a:endCxn id="4" idx="0"/>
          </p:cNvCxnSpPr>
          <p:nvPr/>
        </p:nvCxnSpPr>
        <p:spPr>
          <a:xfrm>
            <a:off x="3667609" y="4660572"/>
            <a:ext cx="977643" cy="18922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gray">
          <a:xfrm>
            <a:off x="1962433" y="2627652"/>
            <a:ext cx="1151020" cy="646981"/>
          </a:xfrm>
          <a:prstGeom prst="rect">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smtClean="0">
                <a:solidFill>
                  <a:schemeClr val="bg1"/>
                </a:solidFill>
              </a:rPr>
              <a:t>GP of the GP</a:t>
            </a:r>
            <a:endParaRPr lang="en-US" sz="1200" b="1" baseline="30000" dirty="0" smtClean="0">
              <a:solidFill>
                <a:schemeClr val="bg1"/>
              </a:solidFill>
            </a:endParaRPr>
          </a:p>
        </p:txBody>
      </p:sp>
      <p:cxnSp>
        <p:nvCxnSpPr>
          <p:cNvPr id="13" name="Straight Arrow Connector 12"/>
          <p:cNvCxnSpPr>
            <a:stCxn id="11" idx="2"/>
            <a:endCxn id="6" idx="0"/>
          </p:cNvCxnSpPr>
          <p:nvPr/>
        </p:nvCxnSpPr>
        <p:spPr>
          <a:xfrm>
            <a:off x="2537943" y="3274633"/>
            <a:ext cx="1129666" cy="39591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 name="Flowchart: Connector 8"/>
          <p:cNvSpPr/>
          <p:nvPr/>
        </p:nvSpPr>
        <p:spPr bwMode="gray">
          <a:xfrm>
            <a:off x="6971570" y="2980218"/>
            <a:ext cx="1689581" cy="1475340"/>
          </a:xfrm>
          <a:prstGeom prst="flowChartConnector">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smtClean="0">
                <a:solidFill>
                  <a:schemeClr val="bg1"/>
                </a:solidFill>
              </a:rPr>
              <a:t>Limited Partners (Investors)</a:t>
            </a:r>
          </a:p>
        </p:txBody>
      </p:sp>
      <p:cxnSp>
        <p:nvCxnSpPr>
          <p:cNvPr id="15" name="Straight Arrow Connector 14"/>
          <p:cNvCxnSpPr>
            <a:stCxn id="9" idx="4"/>
            <a:endCxn id="4" idx="0"/>
          </p:cNvCxnSpPr>
          <p:nvPr/>
        </p:nvCxnSpPr>
        <p:spPr>
          <a:xfrm flipH="1">
            <a:off x="4645252" y="4455558"/>
            <a:ext cx="3171109" cy="39424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bwMode="gray">
          <a:xfrm>
            <a:off x="4979001" y="1108931"/>
            <a:ext cx="1398494" cy="565453"/>
          </a:xfrm>
          <a:prstGeom prst="ellipse">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smtClean="0">
                <a:solidFill>
                  <a:schemeClr val="bg1"/>
                </a:solidFill>
              </a:rPr>
              <a:t>Founders</a:t>
            </a:r>
          </a:p>
        </p:txBody>
      </p:sp>
      <p:cxnSp>
        <p:nvCxnSpPr>
          <p:cNvPr id="21" name="Straight Arrow Connector 20"/>
          <p:cNvCxnSpPr>
            <a:stCxn id="19" idx="4"/>
            <a:endCxn id="11" idx="0"/>
          </p:cNvCxnSpPr>
          <p:nvPr/>
        </p:nvCxnSpPr>
        <p:spPr>
          <a:xfrm flipH="1">
            <a:off x="2537943" y="1674384"/>
            <a:ext cx="3140305" cy="95326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9" idx="4"/>
            <a:endCxn id="6" idx="0"/>
          </p:cNvCxnSpPr>
          <p:nvPr/>
        </p:nvCxnSpPr>
        <p:spPr>
          <a:xfrm flipH="1">
            <a:off x="3667609" y="1674384"/>
            <a:ext cx="2010639" cy="199616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3" name="Oval 32"/>
          <p:cNvSpPr/>
          <p:nvPr/>
        </p:nvSpPr>
        <p:spPr bwMode="gray">
          <a:xfrm>
            <a:off x="4672121" y="2467876"/>
            <a:ext cx="1349954" cy="963854"/>
          </a:xfrm>
          <a:prstGeom prst="ellipse">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smtClean="0">
                <a:solidFill>
                  <a:schemeClr val="bg1"/>
                </a:solidFill>
              </a:rPr>
              <a:t>Other Internal LPs</a:t>
            </a:r>
            <a:endParaRPr lang="en-US" sz="1200" b="1" baseline="30000" dirty="0" smtClean="0">
              <a:solidFill>
                <a:schemeClr val="bg1"/>
              </a:solidFill>
            </a:endParaRPr>
          </a:p>
        </p:txBody>
      </p:sp>
      <p:cxnSp>
        <p:nvCxnSpPr>
          <p:cNvPr id="35" name="Straight Arrow Connector 34"/>
          <p:cNvCxnSpPr>
            <a:stCxn id="33" idx="4"/>
          </p:cNvCxnSpPr>
          <p:nvPr/>
        </p:nvCxnSpPr>
        <p:spPr>
          <a:xfrm flipH="1">
            <a:off x="3607702" y="3431730"/>
            <a:ext cx="1739396" cy="22426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9" idx="4"/>
          </p:cNvCxnSpPr>
          <p:nvPr/>
        </p:nvCxnSpPr>
        <p:spPr>
          <a:xfrm flipH="1">
            <a:off x="1545488" y="1674384"/>
            <a:ext cx="41327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12" idx="0"/>
          </p:cNvCxnSpPr>
          <p:nvPr/>
        </p:nvCxnSpPr>
        <p:spPr>
          <a:xfrm>
            <a:off x="1543698" y="1674383"/>
            <a:ext cx="1791" cy="278117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6" name="Isosceles Triangle 85"/>
          <p:cNvSpPr/>
          <p:nvPr/>
        </p:nvSpPr>
        <p:spPr bwMode="gray">
          <a:xfrm>
            <a:off x="5492179" y="3529387"/>
            <a:ext cx="1476665" cy="946582"/>
          </a:xfrm>
          <a:prstGeom prst="triangle">
            <a:avLst>
              <a:gd name="adj" fmla="val 54263"/>
            </a:avLst>
          </a:prstGeom>
          <a:solidFill>
            <a:schemeClr val="accent4">
              <a:lumMod val="20000"/>
              <a:lumOff val="80000"/>
            </a:schemeClr>
          </a:solidFill>
          <a:ln w="19050" algn="ctr">
            <a:noFill/>
            <a:miter lim="800000"/>
            <a:headEnd/>
            <a:tailEnd/>
          </a:ln>
        </p:spPr>
        <p:txBody>
          <a:bodyPr wrap="square" lIns="88900" tIns="0" rIns="88900" bIns="182880" rtlCol="0" anchor="b" anchorCtr="0"/>
          <a:lstStyle/>
          <a:p>
            <a:pPr algn="ctr">
              <a:lnSpc>
                <a:spcPct val="106000"/>
              </a:lnSpc>
              <a:buFont typeface="Wingdings 2" pitchFamily="18" charset="2"/>
              <a:buNone/>
            </a:pPr>
            <a:r>
              <a:rPr lang="en-US" sz="1200" b="1" dirty="0" smtClean="0">
                <a:solidFill>
                  <a:schemeClr val="bg1"/>
                </a:solidFill>
              </a:rPr>
              <a:t>Co-Invest</a:t>
            </a:r>
          </a:p>
        </p:txBody>
      </p:sp>
      <p:cxnSp>
        <p:nvCxnSpPr>
          <p:cNvPr id="97" name="Straight Arrow Connector 96"/>
          <p:cNvCxnSpPr>
            <a:stCxn id="19" idx="4"/>
            <a:endCxn id="86" idx="0"/>
          </p:cNvCxnSpPr>
          <p:nvPr/>
        </p:nvCxnSpPr>
        <p:spPr>
          <a:xfrm>
            <a:off x="5678248" y="1674384"/>
            <a:ext cx="615214" cy="185500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33" idx="4"/>
            <a:endCxn id="86" idx="0"/>
          </p:cNvCxnSpPr>
          <p:nvPr/>
        </p:nvCxnSpPr>
        <p:spPr>
          <a:xfrm>
            <a:off x="5347098" y="3431730"/>
            <a:ext cx="946364" cy="9765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stCxn id="86" idx="3"/>
            <a:endCxn id="4" idx="0"/>
          </p:cNvCxnSpPr>
          <p:nvPr/>
        </p:nvCxnSpPr>
        <p:spPr>
          <a:xfrm flipH="1">
            <a:off x="4645252" y="4475969"/>
            <a:ext cx="1648210" cy="37383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bwMode="gray">
          <a:xfrm>
            <a:off x="6823763" y="2169459"/>
            <a:ext cx="1208951" cy="675248"/>
          </a:xfrm>
          <a:prstGeom prst="rect">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smtClean="0">
                <a:solidFill>
                  <a:schemeClr val="bg1"/>
                </a:solidFill>
              </a:rPr>
              <a:t>GP of Co-invest Vehicle</a:t>
            </a:r>
          </a:p>
        </p:txBody>
      </p:sp>
      <p:cxnSp>
        <p:nvCxnSpPr>
          <p:cNvPr id="114" name="Straight Arrow Connector 113"/>
          <p:cNvCxnSpPr>
            <a:stCxn id="112" idx="2"/>
            <a:endCxn id="86" idx="0"/>
          </p:cNvCxnSpPr>
          <p:nvPr/>
        </p:nvCxnSpPr>
        <p:spPr>
          <a:xfrm flipH="1">
            <a:off x="6293462" y="2844707"/>
            <a:ext cx="1134777" cy="68468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19" idx="4"/>
            <a:endCxn id="112" idx="0"/>
          </p:cNvCxnSpPr>
          <p:nvPr/>
        </p:nvCxnSpPr>
        <p:spPr>
          <a:xfrm>
            <a:off x="5678248" y="1674384"/>
            <a:ext cx="1749991" cy="49507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1" name="Left Arrow 40"/>
          <p:cNvSpPr/>
          <p:nvPr/>
        </p:nvSpPr>
        <p:spPr bwMode="gray">
          <a:xfrm rot="9155613">
            <a:off x="5377844" y="5017320"/>
            <a:ext cx="2200929" cy="484632"/>
          </a:xfrm>
          <a:prstGeom prst="leftArrow">
            <a:avLst>
              <a:gd name="adj1" fmla="val 30104"/>
              <a:gd name="adj2" fmla="val 46642"/>
            </a:avLst>
          </a:prstGeom>
          <a:solidFill>
            <a:srgbClr val="FC5656"/>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28" name="Curved Down Arrow 27"/>
          <p:cNvSpPr/>
          <p:nvPr/>
        </p:nvSpPr>
        <p:spPr bwMode="gray">
          <a:xfrm rot="19189615">
            <a:off x="4237774" y="3748878"/>
            <a:ext cx="1699891" cy="568177"/>
          </a:xfrm>
          <a:prstGeom prst="curvedDownArrow">
            <a:avLst/>
          </a:prstGeom>
          <a:solidFill>
            <a:srgbClr val="FC5656"/>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7" name="Rectangle 6"/>
          <p:cNvSpPr/>
          <p:nvPr/>
        </p:nvSpPr>
        <p:spPr>
          <a:xfrm>
            <a:off x="4955478" y="3887007"/>
            <a:ext cx="437940" cy="584775"/>
          </a:xfrm>
          <a:prstGeom prst="rect">
            <a:avLst/>
          </a:prstGeom>
        </p:spPr>
        <p:txBody>
          <a:bodyPr wrap="none">
            <a:spAutoFit/>
          </a:bodyPr>
          <a:lstStyle/>
          <a:p>
            <a:pPr>
              <a:spcBef>
                <a:spcPts val="200"/>
              </a:spcBef>
              <a:buSzPct val="100000"/>
            </a:pPr>
            <a:r>
              <a:rPr lang="en-US" sz="3200" b="1" dirty="0">
                <a:solidFill>
                  <a:srgbClr val="FF0000"/>
                </a:solidFill>
              </a:rPr>
              <a:t>?</a:t>
            </a:r>
          </a:p>
        </p:txBody>
      </p:sp>
    </p:spTree>
    <p:custDataLst>
      <p:tags r:id="rId1"/>
    </p:custDataLst>
    <p:extLst>
      <p:ext uri="{BB962C8B-B14F-4D97-AF65-F5344CB8AC3E}">
        <p14:creationId xmlns:p14="http://schemas.microsoft.com/office/powerpoint/2010/main" val="662022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gray">
          <a:xfrm>
            <a:off x="428654" y="4455558"/>
            <a:ext cx="2233669" cy="1379464"/>
          </a:xfrm>
          <a:prstGeom prst="rect">
            <a:avLst/>
          </a:prstGeom>
          <a:solidFill>
            <a:schemeClr val="bg1"/>
          </a:solidFill>
          <a:ln w="19050" algn="ctr">
            <a:solidFill>
              <a:schemeClr val="tx2"/>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40" name="Isosceles Triangle 39"/>
          <p:cNvSpPr/>
          <p:nvPr/>
        </p:nvSpPr>
        <p:spPr bwMode="gray">
          <a:xfrm>
            <a:off x="428654" y="4436170"/>
            <a:ext cx="2222909" cy="1398851"/>
          </a:xfrm>
          <a:prstGeom prst="triangle">
            <a:avLst/>
          </a:prstGeom>
          <a:solidFill>
            <a:schemeClr val="accent4">
              <a:lumMod val="20000"/>
              <a:lumOff val="80000"/>
            </a:schemeClr>
          </a:solidFill>
          <a:ln w="19050" algn="ctr">
            <a:noFill/>
            <a:miter lim="800000"/>
            <a:headEnd/>
            <a:tailEnd/>
          </a:ln>
        </p:spPr>
        <p:txBody>
          <a:bodyPr wrap="square" lIns="0" tIns="0" rIns="0" bIns="0" rtlCol="0" anchor="t" anchorCtr="0"/>
          <a:lstStyle/>
          <a:p>
            <a:pPr algn="ctr">
              <a:lnSpc>
                <a:spcPct val="106000"/>
              </a:lnSpc>
              <a:buFont typeface="Wingdings 2" pitchFamily="18" charset="2"/>
              <a:buNone/>
            </a:pPr>
            <a:r>
              <a:rPr lang="en-US" sz="1200" b="1" dirty="0" smtClean="0">
                <a:solidFill>
                  <a:schemeClr val="bg1"/>
                </a:solidFill>
              </a:rPr>
              <a:t>Management Company </a:t>
            </a:r>
          </a:p>
        </p:txBody>
      </p:sp>
      <p:sp>
        <p:nvSpPr>
          <p:cNvPr id="2" name="Title 1"/>
          <p:cNvSpPr>
            <a:spLocks noGrp="1"/>
          </p:cNvSpPr>
          <p:nvPr>
            <p:ph type="title"/>
          </p:nvPr>
        </p:nvSpPr>
        <p:spPr>
          <a:solidFill>
            <a:srgbClr val="FFFFFF"/>
          </a:solidFill>
        </p:spPr>
        <p:txBody>
          <a:bodyPr/>
          <a:lstStyle/>
          <a:p>
            <a:pPr algn="ctr"/>
            <a:r>
              <a:rPr lang="en-US" sz="2400" b="1" dirty="0" smtClean="0">
                <a:solidFill>
                  <a:srgbClr val="6D9F00"/>
                </a:solidFill>
                <a:latin typeface="+mn-lt"/>
                <a:ea typeface="+mn-ea"/>
                <a:cs typeface="+mn-cs"/>
              </a:rPr>
              <a:t>Funds Flow – From Deals</a:t>
            </a:r>
            <a:br>
              <a:rPr lang="en-US" sz="2400" b="1" dirty="0" smtClean="0">
                <a:solidFill>
                  <a:srgbClr val="6D9F00"/>
                </a:solidFill>
                <a:latin typeface="+mn-lt"/>
                <a:ea typeface="+mn-ea"/>
                <a:cs typeface="+mn-cs"/>
              </a:rPr>
            </a:br>
            <a:r>
              <a:rPr lang="en-US" sz="2400" b="1" dirty="0" smtClean="0">
                <a:solidFill>
                  <a:srgbClr val="6D9F00"/>
                </a:solidFill>
                <a:latin typeface="+mn-lt"/>
                <a:ea typeface="+mn-ea"/>
                <a:cs typeface="+mn-cs"/>
              </a:rPr>
              <a:t>(Carry and remaining gain)</a:t>
            </a:r>
            <a:endParaRPr lang="en-US" b="1" dirty="0">
              <a:solidFill>
                <a:srgbClr val="6D9F00"/>
              </a:solidFill>
              <a:latin typeface="+mn-lt"/>
              <a:ea typeface="+mn-ea"/>
              <a:cs typeface="+mn-cs"/>
            </a:endParaRPr>
          </a:p>
        </p:txBody>
      </p:sp>
      <p:sp>
        <p:nvSpPr>
          <p:cNvPr id="4" name="Isosceles Triangle 3"/>
          <p:cNvSpPr/>
          <p:nvPr/>
        </p:nvSpPr>
        <p:spPr>
          <a:xfrm>
            <a:off x="3696035" y="4877497"/>
            <a:ext cx="2065993" cy="1349810"/>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457200" rtlCol="0" anchor="ctr" anchorCtr="0"/>
          <a:lstStyle/>
          <a:p>
            <a:pPr algn="ctr"/>
            <a:r>
              <a:rPr lang="en-US" sz="1200" b="1" dirty="0" smtClean="0"/>
              <a:t>Fund</a:t>
            </a:r>
          </a:p>
        </p:txBody>
      </p:sp>
      <p:sp>
        <p:nvSpPr>
          <p:cNvPr id="6" name="Isosceles Triangle 5"/>
          <p:cNvSpPr/>
          <p:nvPr/>
        </p:nvSpPr>
        <p:spPr bwMode="gray">
          <a:xfrm>
            <a:off x="3087634" y="3670544"/>
            <a:ext cx="1159949" cy="990028"/>
          </a:xfrm>
          <a:prstGeom prst="triangle">
            <a:avLst/>
          </a:prstGeom>
          <a:solidFill>
            <a:schemeClr val="accent4">
              <a:lumMod val="20000"/>
              <a:lumOff val="80000"/>
            </a:schemeClr>
          </a:solidFill>
          <a:ln w="19050" algn="ctr">
            <a:noFill/>
            <a:miter lim="800000"/>
            <a:headEnd/>
            <a:tailEnd/>
          </a:ln>
        </p:spPr>
        <p:txBody>
          <a:bodyPr wrap="square" lIns="88900" tIns="0" rIns="88900" bIns="182880" rtlCol="0" anchor="b" anchorCtr="1"/>
          <a:lstStyle/>
          <a:p>
            <a:pPr algn="ctr">
              <a:lnSpc>
                <a:spcPct val="106000"/>
              </a:lnSpc>
              <a:buFont typeface="Wingdings 2" pitchFamily="18" charset="2"/>
              <a:buNone/>
            </a:pPr>
            <a:r>
              <a:rPr lang="en-US" sz="1200" b="1" dirty="0" smtClean="0">
                <a:solidFill>
                  <a:schemeClr val="bg1"/>
                </a:solidFill>
              </a:rPr>
              <a:t>GP</a:t>
            </a:r>
          </a:p>
        </p:txBody>
      </p:sp>
      <p:cxnSp>
        <p:nvCxnSpPr>
          <p:cNvPr id="10" name="Straight Arrow Connector 9"/>
          <p:cNvCxnSpPr>
            <a:stCxn id="6" idx="3"/>
            <a:endCxn id="4" idx="0"/>
          </p:cNvCxnSpPr>
          <p:nvPr/>
        </p:nvCxnSpPr>
        <p:spPr>
          <a:xfrm>
            <a:off x="3667609" y="4660572"/>
            <a:ext cx="1061423" cy="21692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gray">
          <a:xfrm>
            <a:off x="1962433" y="2627652"/>
            <a:ext cx="1151020" cy="646981"/>
          </a:xfrm>
          <a:prstGeom prst="rect">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smtClean="0">
                <a:solidFill>
                  <a:schemeClr val="bg1"/>
                </a:solidFill>
              </a:rPr>
              <a:t>GP of the GP</a:t>
            </a:r>
            <a:endParaRPr lang="en-US" sz="1200" b="1" baseline="30000" dirty="0" smtClean="0">
              <a:solidFill>
                <a:schemeClr val="bg1"/>
              </a:solidFill>
            </a:endParaRPr>
          </a:p>
        </p:txBody>
      </p:sp>
      <p:cxnSp>
        <p:nvCxnSpPr>
          <p:cNvPr id="13" name="Straight Arrow Connector 12"/>
          <p:cNvCxnSpPr>
            <a:stCxn id="11" idx="2"/>
            <a:endCxn id="6" idx="0"/>
          </p:cNvCxnSpPr>
          <p:nvPr/>
        </p:nvCxnSpPr>
        <p:spPr>
          <a:xfrm>
            <a:off x="2537943" y="3274633"/>
            <a:ext cx="1129666" cy="395911"/>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 name="Flowchart: Connector 8"/>
          <p:cNvSpPr/>
          <p:nvPr/>
        </p:nvSpPr>
        <p:spPr bwMode="gray">
          <a:xfrm>
            <a:off x="6971570" y="2980218"/>
            <a:ext cx="1689581" cy="1475340"/>
          </a:xfrm>
          <a:prstGeom prst="flowChartConnector">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smtClean="0">
                <a:solidFill>
                  <a:schemeClr val="bg1"/>
                </a:solidFill>
              </a:rPr>
              <a:t>Limited Partners (Investors)</a:t>
            </a:r>
          </a:p>
        </p:txBody>
      </p:sp>
      <p:cxnSp>
        <p:nvCxnSpPr>
          <p:cNvPr id="15" name="Straight Arrow Connector 14"/>
          <p:cNvCxnSpPr>
            <a:stCxn id="9" idx="4"/>
            <a:endCxn id="4" idx="0"/>
          </p:cNvCxnSpPr>
          <p:nvPr/>
        </p:nvCxnSpPr>
        <p:spPr>
          <a:xfrm flipH="1">
            <a:off x="4729032" y="4455558"/>
            <a:ext cx="3087329" cy="421939"/>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bwMode="gray">
          <a:xfrm>
            <a:off x="4979001" y="1108931"/>
            <a:ext cx="1398494" cy="565453"/>
          </a:xfrm>
          <a:prstGeom prst="ellipse">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smtClean="0">
                <a:solidFill>
                  <a:schemeClr val="bg1"/>
                </a:solidFill>
              </a:rPr>
              <a:t>Founders</a:t>
            </a:r>
          </a:p>
        </p:txBody>
      </p:sp>
      <p:cxnSp>
        <p:nvCxnSpPr>
          <p:cNvPr id="21" name="Straight Arrow Connector 20"/>
          <p:cNvCxnSpPr>
            <a:stCxn id="19" idx="4"/>
            <a:endCxn id="11" idx="0"/>
          </p:cNvCxnSpPr>
          <p:nvPr/>
        </p:nvCxnSpPr>
        <p:spPr>
          <a:xfrm flipH="1">
            <a:off x="2537943" y="1674384"/>
            <a:ext cx="3140305" cy="95326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9" idx="4"/>
            <a:endCxn id="6" idx="0"/>
          </p:cNvCxnSpPr>
          <p:nvPr/>
        </p:nvCxnSpPr>
        <p:spPr>
          <a:xfrm flipH="1">
            <a:off x="3667609" y="1674384"/>
            <a:ext cx="2010639" cy="199616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3" name="Oval 32"/>
          <p:cNvSpPr/>
          <p:nvPr/>
        </p:nvSpPr>
        <p:spPr bwMode="gray">
          <a:xfrm>
            <a:off x="4672121" y="2467876"/>
            <a:ext cx="1349954" cy="963854"/>
          </a:xfrm>
          <a:prstGeom prst="ellipse">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smtClean="0">
                <a:solidFill>
                  <a:schemeClr val="bg1"/>
                </a:solidFill>
              </a:rPr>
              <a:t>Other Internal LPs</a:t>
            </a:r>
            <a:endParaRPr lang="en-US" sz="1200" b="1" baseline="30000" dirty="0" smtClean="0">
              <a:solidFill>
                <a:schemeClr val="bg1"/>
              </a:solidFill>
            </a:endParaRPr>
          </a:p>
        </p:txBody>
      </p:sp>
      <p:cxnSp>
        <p:nvCxnSpPr>
          <p:cNvPr id="35" name="Straight Arrow Connector 34"/>
          <p:cNvCxnSpPr/>
          <p:nvPr/>
        </p:nvCxnSpPr>
        <p:spPr>
          <a:xfrm flipH="1">
            <a:off x="3604976" y="3439005"/>
            <a:ext cx="1739396" cy="22426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9" idx="4"/>
          </p:cNvCxnSpPr>
          <p:nvPr/>
        </p:nvCxnSpPr>
        <p:spPr>
          <a:xfrm flipH="1">
            <a:off x="1545488" y="1674384"/>
            <a:ext cx="41327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12" idx="0"/>
          </p:cNvCxnSpPr>
          <p:nvPr/>
        </p:nvCxnSpPr>
        <p:spPr>
          <a:xfrm>
            <a:off x="1543698" y="1674383"/>
            <a:ext cx="1791" cy="278117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6" name="Isosceles Triangle 85"/>
          <p:cNvSpPr/>
          <p:nvPr/>
        </p:nvSpPr>
        <p:spPr bwMode="gray">
          <a:xfrm>
            <a:off x="5492179" y="3529387"/>
            <a:ext cx="1476665" cy="946582"/>
          </a:xfrm>
          <a:prstGeom prst="triangle">
            <a:avLst>
              <a:gd name="adj" fmla="val 54263"/>
            </a:avLst>
          </a:prstGeom>
          <a:solidFill>
            <a:schemeClr val="accent4">
              <a:lumMod val="20000"/>
              <a:lumOff val="80000"/>
            </a:schemeClr>
          </a:solidFill>
          <a:ln w="19050" algn="ctr">
            <a:noFill/>
            <a:miter lim="800000"/>
            <a:headEnd/>
            <a:tailEnd/>
          </a:ln>
        </p:spPr>
        <p:txBody>
          <a:bodyPr wrap="square" lIns="88900" tIns="0" rIns="88900" bIns="182880" rtlCol="0" anchor="b" anchorCtr="0"/>
          <a:lstStyle/>
          <a:p>
            <a:pPr algn="ctr">
              <a:lnSpc>
                <a:spcPct val="106000"/>
              </a:lnSpc>
              <a:buFont typeface="Wingdings 2" pitchFamily="18" charset="2"/>
              <a:buNone/>
            </a:pPr>
            <a:r>
              <a:rPr lang="en-US" sz="1200" b="1" dirty="0" smtClean="0">
                <a:solidFill>
                  <a:schemeClr val="bg1"/>
                </a:solidFill>
              </a:rPr>
              <a:t>Co-Invest</a:t>
            </a:r>
          </a:p>
        </p:txBody>
      </p:sp>
      <p:cxnSp>
        <p:nvCxnSpPr>
          <p:cNvPr id="97" name="Straight Arrow Connector 96"/>
          <p:cNvCxnSpPr>
            <a:stCxn id="19" idx="4"/>
            <a:endCxn id="86" idx="0"/>
          </p:cNvCxnSpPr>
          <p:nvPr/>
        </p:nvCxnSpPr>
        <p:spPr>
          <a:xfrm>
            <a:off x="5678248" y="1674384"/>
            <a:ext cx="615214" cy="185500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33" idx="4"/>
            <a:endCxn id="86" idx="0"/>
          </p:cNvCxnSpPr>
          <p:nvPr/>
        </p:nvCxnSpPr>
        <p:spPr>
          <a:xfrm>
            <a:off x="5347098" y="3431730"/>
            <a:ext cx="946364" cy="9765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stCxn id="86" idx="3"/>
            <a:endCxn id="4" idx="0"/>
          </p:cNvCxnSpPr>
          <p:nvPr/>
        </p:nvCxnSpPr>
        <p:spPr>
          <a:xfrm flipH="1">
            <a:off x="4729032" y="4475969"/>
            <a:ext cx="1564430" cy="40152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bwMode="gray">
          <a:xfrm>
            <a:off x="6823763" y="2169459"/>
            <a:ext cx="1208951" cy="675248"/>
          </a:xfrm>
          <a:prstGeom prst="rect">
            <a:avLst/>
          </a:prstGeom>
          <a:solidFill>
            <a:schemeClr val="accent4">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US" sz="1200" b="1" dirty="0" smtClean="0">
                <a:solidFill>
                  <a:schemeClr val="bg1"/>
                </a:solidFill>
              </a:rPr>
              <a:t>GP of Co-invest Vehicle</a:t>
            </a:r>
          </a:p>
        </p:txBody>
      </p:sp>
      <p:cxnSp>
        <p:nvCxnSpPr>
          <p:cNvPr id="114" name="Straight Arrow Connector 113"/>
          <p:cNvCxnSpPr>
            <a:stCxn id="112" idx="2"/>
            <a:endCxn id="86" idx="0"/>
          </p:cNvCxnSpPr>
          <p:nvPr/>
        </p:nvCxnSpPr>
        <p:spPr>
          <a:xfrm flipH="1">
            <a:off x="6293462" y="2844707"/>
            <a:ext cx="1134777" cy="68468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19" idx="4"/>
            <a:endCxn id="112" idx="0"/>
          </p:cNvCxnSpPr>
          <p:nvPr/>
        </p:nvCxnSpPr>
        <p:spPr>
          <a:xfrm>
            <a:off x="5678248" y="1674384"/>
            <a:ext cx="1749991" cy="49507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1" name="Left Arrow 40"/>
          <p:cNvSpPr/>
          <p:nvPr/>
        </p:nvSpPr>
        <p:spPr bwMode="gray">
          <a:xfrm rot="9155613">
            <a:off x="5377844" y="5017320"/>
            <a:ext cx="2200929" cy="484632"/>
          </a:xfrm>
          <a:prstGeom prst="leftArrow">
            <a:avLst>
              <a:gd name="adj1" fmla="val 30104"/>
              <a:gd name="adj2" fmla="val 46642"/>
            </a:avLst>
          </a:prstGeom>
          <a:solidFill>
            <a:srgbClr val="FC5656"/>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5" name="Curved Left Arrow 4"/>
          <p:cNvSpPr/>
          <p:nvPr/>
        </p:nvSpPr>
        <p:spPr bwMode="gray">
          <a:xfrm rot="9563929">
            <a:off x="2918861" y="4688169"/>
            <a:ext cx="731520" cy="1229448"/>
          </a:xfrm>
          <a:prstGeom prst="curvedLeftArrow">
            <a:avLst/>
          </a:prstGeom>
          <a:solidFill>
            <a:srgbClr val="FC5656"/>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7" name="TextBox 6"/>
          <p:cNvSpPr txBox="1"/>
          <p:nvPr/>
        </p:nvSpPr>
        <p:spPr>
          <a:xfrm>
            <a:off x="3122352" y="5041423"/>
            <a:ext cx="1342319" cy="764312"/>
          </a:xfrm>
          <a:prstGeom prst="rect">
            <a:avLst/>
          </a:prstGeom>
          <a:noFill/>
        </p:spPr>
        <p:txBody>
          <a:bodyPr vert="horz" wrap="square" lIns="0" tIns="0" rIns="0" bIns="0" rtlCol="0">
            <a:spAutoFit/>
          </a:bodyPr>
          <a:lstStyle/>
          <a:p>
            <a:pPr algn="ctr">
              <a:spcBef>
                <a:spcPts val="200"/>
              </a:spcBef>
              <a:buSzPct val="100000"/>
            </a:pPr>
            <a:r>
              <a:rPr lang="en-US" sz="1200" b="1" dirty="0" smtClean="0"/>
              <a:t>20% of profit (i.e., carry or promote)</a:t>
            </a:r>
          </a:p>
          <a:p>
            <a:pPr algn="ctr">
              <a:spcBef>
                <a:spcPts val="200"/>
              </a:spcBef>
              <a:buSzPct val="100000"/>
            </a:pPr>
            <a:endParaRPr lang="en-US" sz="1200" b="1" dirty="0" smtClean="0"/>
          </a:p>
        </p:txBody>
      </p:sp>
      <p:sp>
        <p:nvSpPr>
          <p:cNvPr id="8" name="TextBox 7"/>
          <p:cNvSpPr txBox="1"/>
          <p:nvPr/>
        </p:nvSpPr>
        <p:spPr>
          <a:xfrm rot="19978566">
            <a:off x="5695033" y="4982422"/>
            <a:ext cx="1233381" cy="184666"/>
          </a:xfrm>
          <a:prstGeom prst="rect">
            <a:avLst/>
          </a:prstGeom>
          <a:noFill/>
        </p:spPr>
        <p:txBody>
          <a:bodyPr vert="horz" wrap="square" lIns="0" tIns="0" rIns="0" bIns="0" rtlCol="0">
            <a:spAutoFit/>
          </a:bodyPr>
          <a:lstStyle/>
          <a:p>
            <a:pPr>
              <a:spcBef>
                <a:spcPts val="200"/>
              </a:spcBef>
              <a:buSzPct val="100000"/>
            </a:pPr>
            <a:r>
              <a:rPr lang="en-US" sz="1200" b="1" dirty="0" smtClean="0"/>
              <a:t>80% of profit</a:t>
            </a:r>
          </a:p>
        </p:txBody>
      </p:sp>
      <p:sp>
        <p:nvSpPr>
          <p:cNvPr id="16" name="Right Arrow 15"/>
          <p:cNvSpPr/>
          <p:nvPr/>
        </p:nvSpPr>
        <p:spPr bwMode="gray">
          <a:xfrm rot="19303405">
            <a:off x="4008793" y="3719940"/>
            <a:ext cx="1084729" cy="498044"/>
          </a:xfrm>
          <a:prstGeom prst="rightArrow">
            <a:avLst>
              <a:gd name="adj1" fmla="val 34446"/>
              <a:gd name="adj2" fmla="val 50000"/>
            </a:avLst>
          </a:prstGeom>
          <a:solidFill>
            <a:srgbClr val="FC5656"/>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17" name="Bent Arrow 16"/>
          <p:cNvSpPr/>
          <p:nvPr/>
        </p:nvSpPr>
        <p:spPr bwMode="gray">
          <a:xfrm rot="20338182">
            <a:off x="3328930" y="2314629"/>
            <a:ext cx="1450103" cy="1043677"/>
          </a:xfrm>
          <a:prstGeom prst="bentArrow">
            <a:avLst>
              <a:gd name="adj1" fmla="val 12911"/>
              <a:gd name="adj2" fmla="val 25000"/>
              <a:gd name="adj3" fmla="val 25000"/>
              <a:gd name="adj4" fmla="val 43750"/>
            </a:avLst>
          </a:prstGeom>
          <a:solidFill>
            <a:srgbClr val="FC5656"/>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Tree>
    <p:custDataLst>
      <p:tags r:id="rId1"/>
    </p:custDataLst>
    <p:extLst>
      <p:ext uri="{BB962C8B-B14F-4D97-AF65-F5344CB8AC3E}">
        <p14:creationId xmlns:p14="http://schemas.microsoft.com/office/powerpoint/2010/main" val="529948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solidFill>
                  <a:srgbClr val="6D9F00"/>
                </a:solidFill>
                <a:latin typeface="+mn-lt"/>
                <a:ea typeface="+mn-ea"/>
                <a:cs typeface="+mn-cs"/>
              </a:rPr>
              <a:t>Simplified Distribution Waterfall</a:t>
            </a:r>
            <a:r>
              <a:rPr lang="en-US" sz="3200" b="1" baseline="30000" dirty="0" smtClean="0">
                <a:solidFill>
                  <a:srgbClr val="6D9F00"/>
                </a:solidFill>
                <a:latin typeface="+mn-lt"/>
                <a:ea typeface="+mn-ea"/>
                <a:cs typeface="+mn-cs"/>
              </a:rPr>
              <a:t>4</a:t>
            </a:r>
            <a:endParaRPr lang="en-US" sz="3200" b="1" baseline="30000" dirty="0">
              <a:solidFill>
                <a:srgbClr val="6D9F00"/>
              </a:solidFill>
              <a:latin typeface="+mn-lt"/>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3085492097"/>
              </p:ext>
            </p:extLst>
          </p:nvPr>
        </p:nvGraphicFramePr>
        <p:xfrm>
          <a:off x="542544" y="1009651"/>
          <a:ext cx="8058911" cy="3972560"/>
        </p:xfrm>
        <a:graphic>
          <a:graphicData uri="http://schemas.openxmlformats.org/drawingml/2006/table">
            <a:tbl>
              <a:tblPr firstRow="1" bandRow="1">
                <a:tableStyleId>{5C22544A-7EE6-4342-B048-85BDC9FD1C3A}</a:tableStyleId>
              </a:tblPr>
              <a:tblGrid>
                <a:gridCol w="5570728"/>
                <a:gridCol w="208280"/>
                <a:gridCol w="852424"/>
                <a:gridCol w="208280"/>
                <a:gridCol w="1219199"/>
              </a:tblGrid>
              <a:tr h="370840">
                <a:tc>
                  <a:txBody>
                    <a:bodyPr/>
                    <a:lstStyle/>
                    <a:p>
                      <a:pPr algn="ctr"/>
                      <a:r>
                        <a:rPr lang="en-US" dirty="0" smtClean="0"/>
                        <a:t>Description</a:t>
                      </a:r>
                      <a:endParaRPr lang="en-US" dirty="0"/>
                    </a:p>
                  </a:txBody>
                  <a:tcPr/>
                </a:tc>
                <a:tc>
                  <a:txBody>
                    <a:bodyPr/>
                    <a:lstStyle/>
                    <a:p>
                      <a:pPr algn="ctr"/>
                      <a:endParaRPr lang="en-US" dirty="0"/>
                    </a:p>
                  </a:txBody>
                  <a:tcPr/>
                </a:tc>
                <a:tc>
                  <a:txBody>
                    <a:bodyPr/>
                    <a:lstStyle/>
                    <a:p>
                      <a:pPr algn="ctr"/>
                      <a:r>
                        <a:rPr lang="en-US" dirty="0" smtClean="0"/>
                        <a:t>$</a:t>
                      </a:r>
                      <a:endParaRPr lang="en-US" dirty="0"/>
                    </a:p>
                  </a:txBody>
                  <a:tcPr/>
                </a:tc>
                <a:tc>
                  <a:txBody>
                    <a:bodyPr/>
                    <a:lstStyle/>
                    <a:p>
                      <a:pPr algn="ctr"/>
                      <a:endParaRPr lang="en-US" dirty="0"/>
                    </a:p>
                  </a:txBody>
                  <a:tcPr/>
                </a:tc>
                <a:tc>
                  <a:txBody>
                    <a:bodyPr/>
                    <a:lstStyle/>
                    <a:p>
                      <a:pPr algn="ctr"/>
                      <a:r>
                        <a:rPr lang="en-US" dirty="0" smtClean="0"/>
                        <a:t>Paid to:</a:t>
                      </a:r>
                      <a:endParaRPr lang="en-US" dirty="0"/>
                    </a:p>
                  </a:txBody>
                  <a:tcPr/>
                </a:tc>
              </a:tr>
              <a:tr h="0">
                <a:tc>
                  <a:txBody>
                    <a:bodyPr/>
                    <a:lstStyle/>
                    <a:p>
                      <a:r>
                        <a:rPr lang="en-US" dirty="0" smtClean="0"/>
                        <a:t>Deal Proceeds</a:t>
                      </a:r>
                      <a:endParaRPr lang="en-US" dirty="0"/>
                    </a:p>
                  </a:txBody>
                  <a:tcPr/>
                </a:tc>
                <a:tc>
                  <a:txBody>
                    <a:bodyPr/>
                    <a:lstStyle/>
                    <a:p>
                      <a:endParaRPr lang="en-US"/>
                    </a:p>
                  </a:txBody>
                  <a:tcPr/>
                </a:tc>
                <a:tc>
                  <a:txBody>
                    <a:bodyPr/>
                    <a:lstStyle/>
                    <a:p>
                      <a:pPr algn="r"/>
                      <a:r>
                        <a:rPr lang="en-US" dirty="0" smtClean="0"/>
                        <a:t>1,000</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Return of basis in deal</a:t>
                      </a:r>
                      <a:endParaRPr lang="en-US" dirty="0"/>
                    </a:p>
                  </a:txBody>
                  <a:tcPr/>
                </a:tc>
                <a:tc>
                  <a:txBody>
                    <a:bodyPr/>
                    <a:lstStyle/>
                    <a:p>
                      <a:endParaRPr lang="en-US" dirty="0"/>
                    </a:p>
                  </a:txBody>
                  <a:tcPr/>
                </a:tc>
                <a:tc>
                  <a:txBody>
                    <a:bodyPr/>
                    <a:lstStyle/>
                    <a:p>
                      <a:pPr algn="r"/>
                      <a:r>
                        <a:rPr lang="en-US" dirty="0" smtClean="0"/>
                        <a:t>(400)</a:t>
                      </a:r>
                      <a:endParaRPr lang="en-US" dirty="0"/>
                    </a:p>
                  </a:txBody>
                  <a:tcPr/>
                </a:tc>
                <a:tc>
                  <a:txBody>
                    <a:bodyPr/>
                    <a:lstStyle/>
                    <a:p>
                      <a:endParaRPr lang="en-US" dirty="0"/>
                    </a:p>
                  </a:txBody>
                  <a:tcPr/>
                </a:tc>
                <a:tc>
                  <a:txBody>
                    <a:bodyPr/>
                    <a:lstStyle/>
                    <a:p>
                      <a:pPr algn="ctr"/>
                      <a:r>
                        <a:rPr lang="en-US" dirty="0" smtClean="0"/>
                        <a:t>LPs</a:t>
                      </a:r>
                      <a:r>
                        <a:rPr lang="en-US" baseline="30000" dirty="0" smtClean="0"/>
                        <a:t>1</a:t>
                      </a:r>
                      <a:endParaRPr lang="en-US" baseline="30000" dirty="0"/>
                    </a:p>
                  </a:txBody>
                  <a:tcPr/>
                </a:tc>
              </a:tr>
              <a:tr h="370840">
                <a:tc>
                  <a:txBody>
                    <a:bodyPr/>
                    <a:lstStyle/>
                    <a:p>
                      <a:r>
                        <a:rPr lang="en-US" dirty="0" smtClean="0"/>
                        <a:t>Return of deal expenses</a:t>
                      </a:r>
                      <a:r>
                        <a:rPr lang="en-US" baseline="0" dirty="0" smtClean="0"/>
                        <a:t> and pro rata share of other expenses (including management fees) </a:t>
                      </a:r>
                      <a:endParaRPr lang="en-US" dirty="0"/>
                    </a:p>
                  </a:txBody>
                  <a:tcPr/>
                </a:tc>
                <a:tc>
                  <a:txBody>
                    <a:bodyPr/>
                    <a:lstStyle/>
                    <a:p>
                      <a:endParaRPr lang="en-US"/>
                    </a:p>
                  </a:txBody>
                  <a:tcPr/>
                </a:tc>
                <a:tc>
                  <a:txBody>
                    <a:bodyPr/>
                    <a:lstStyle/>
                    <a:p>
                      <a:pPr algn="r"/>
                      <a:endParaRPr lang="en-US" dirty="0" smtClean="0"/>
                    </a:p>
                    <a:p>
                      <a:pPr algn="r"/>
                      <a:r>
                        <a:rPr lang="en-US" dirty="0" smtClean="0"/>
                        <a:t>(90)</a:t>
                      </a:r>
                      <a:endParaRPr lang="en-US" dirty="0"/>
                    </a:p>
                  </a:txBody>
                  <a:tcPr/>
                </a:tc>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LPs</a:t>
                      </a:r>
                      <a:r>
                        <a:rPr lang="en-US" baseline="30000" dirty="0" smtClean="0"/>
                        <a:t>1</a:t>
                      </a:r>
                      <a:endParaRPr lang="en-US" dirty="0"/>
                    </a:p>
                  </a:txBody>
                  <a:tcPr/>
                </a:tc>
              </a:tr>
              <a:tr h="370840">
                <a:tc>
                  <a:txBody>
                    <a:bodyPr/>
                    <a:lstStyle/>
                    <a:p>
                      <a:r>
                        <a:rPr lang="en-US" dirty="0" smtClean="0"/>
                        <a:t>Return of “dead deal” costs</a:t>
                      </a:r>
                      <a:endParaRPr lang="en-US" dirty="0"/>
                    </a:p>
                  </a:txBody>
                  <a:tcPr/>
                </a:tc>
                <a:tc>
                  <a:txBody>
                    <a:bodyPr/>
                    <a:lstStyle/>
                    <a:p>
                      <a:endParaRPr lang="en-US"/>
                    </a:p>
                  </a:txBody>
                  <a:tcPr/>
                </a:tc>
                <a:tc>
                  <a:txBody>
                    <a:bodyPr/>
                    <a:lstStyle/>
                    <a:p>
                      <a:pPr algn="r"/>
                      <a:r>
                        <a:rPr lang="en-US" dirty="0" smtClean="0"/>
                        <a:t>(10)</a:t>
                      </a:r>
                      <a:endParaRPr lang="en-US" dirty="0"/>
                    </a:p>
                  </a:txBody>
                  <a:tcPr/>
                </a:tc>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LPs</a:t>
                      </a:r>
                      <a:r>
                        <a:rPr lang="en-US" baseline="30000" dirty="0" smtClean="0"/>
                        <a:t>1</a:t>
                      </a:r>
                      <a:endParaRPr lang="en-US" dirty="0" smtClean="0"/>
                    </a:p>
                  </a:txBody>
                  <a:tcPr/>
                </a:tc>
              </a:tr>
              <a:tr h="370840">
                <a:tc>
                  <a:txBody>
                    <a:bodyPr/>
                    <a:lstStyle/>
                    <a:p>
                      <a:r>
                        <a:rPr lang="en-US" dirty="0" smtClean="0"/>
                        <a:t>Preference distribution</a:t>
                      </a:r>
                      <a:r>
                        <a:rPr lang="en-US" baseline="30000" dirty="0" smtClean="0"/>
                        <a:t>2</a:t>
                      </a:r>
                      <a:endParaRPr lang="en-US" baseline="30000" dirty="0"/>
                    </a:p>
                  </a:txBody>
                  <a:tcPr/>
                </a:tc>
                <a:tc>
                  <a:txBody>
                    <a:bodyPr/>
                    <a:lstStyle/>
                    <a:p>
                      <a:endParaRPr lang="en-US"/>
                    </a:p>
                  </a:txBody>
                  <a:tcPr/>
                </a:tc>
                <a:tc>
                  <a:txBody>
                    <a:bodyPr/>
                    <a:lstStyle/>
                    <a:p>
                      <a:pPr algn="r"/>
                      <a:r>
                        <a:rPr lang="en-US" dirty="0" smtClean="0"/>
                        <a:t>(80)</a:t>
                      </a:r>
                      <a:endParaRPr lang="en-US" dirty="0"/>
                    </a:p>
                  </a:txBody>
                  <a:tcPr/>
                </a:tc>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LPs</a:t>
                      </a:r>
                      <a:r>
                        <a:rPr lang="en-US" baseline="30000" dirty="0" smtClean="0"/>
                        <a:t>1</a:t>
                      </a:r>
                      <a:endParaRPr lang="en-US" dirty="0" smtClean="0"/>
                    </a:p>
                  </a:txBody>
                  <a:tcPr/>
                </a:tc>
              </a:tr>
              <a:tr h="370840">
                <a:tc>
                  <a:txBody>
                    <a:bodyPr/>
                    <a:lstStyle/>
                    <a:p>
                      <a:pPr algn="r"/>
                      <a:r>
                        <a:rPr lang="en-US" dirty="0" smtClean="0"/>
                        <a:t>Remaining to distribute</a:t>
                      </a:r>
                      <a:endParaRPr lang="en-US" dirty="0"/>
                    </a:p>
                  </a:txBody>
                  <a:tcPr/>
                </a:tc>
                <a:tc>
                  <a:txBody>
                    <a:bodyPr/>
                    <a:lstStyle/>
                    <a:p>
                      <a:endParaRPr lang="en-US" dirty="0"/>
                    </a:p>
                  </a:txBody>
                  <a:tcPr/>
                </a:tc>
                <a:tc>
                  <a:txBody>
                    <a:bodyPr/>
                    <a:lstStyle/>
                    <a:p>
                      <a:pPr algn="r"/>
                      <a:r>
                        <a:rPr lang="en-US" dirty="0" smtClean="0"/>
                        <a:t>420</a:t>
                      </a:r>
                      <a:endParaRPr lang="en-US" dirty="0"/>
                    </a:p>
                  </a:txBody>
                  <a:tcPr/>
                </a:tc>
                <a:tc>
                  <a:txBody>
                    <a:bodyPr/>
                    <a:lstStyle/>
                    <a:p>
                      <a:endParaRPr lang="en-US"/>
                    </a:p>
                  </a:txBody>
                  <a:tcPr/>
                </a:tc>
                <a:tc>
                  <a:txBody>
                    <a:bodyPr/>
                    <a:lstStyle/>
                    <a:p>
                      <a:pPr algn="ctr"/>
                      <a:endParaRPr lang="en-US" dirty="0"/>
                    </a:p>
                  </a:txBody>
                  <a:tcPr/>
                </a:tc>
              </a:tr>
              <a:tr h="370840">
                <a:tc>
                  <a:txBody>
                    <a:bodyPr/>
                    <a:lstStyle/>
                    <a:p>
                      <a:r>
                        <a:rPr lang="en-US" dirty="0" smtClean="0"/>
                        <a:t>Carry to GP (20%)</a:t>
                      </a:r>
                      <a:r>
                        <a:rPr lang="en-US" baseline="30000" dirty="0" smtClean="0"/>
                        <a:t>3</a:t>
                      </a:r>
                      <a:endParaRPr lang="en-US" baseline="30000" dirty="0"/>
                    </a:p>
                  </a:txBody>
                  <a:tcPr/>
                </a:tc>
                <a:tc>
                  <a:txBody>
                    <a:bodyPr/>
                    <a:lstStyle/>
                    <a:p>
                      <a:endParaRPr lang="en-US"/>
                    </a:p>
                  </a:txBody>
                  <a:tcPr/>
                </a:tc>
                <a:tc>
                  <a:txBody>
                    <a:bodyPr/>
                    <a:lstStyle/>
                    <a:p>
                      <a:pPr algn="r"/>
                      <a:r>
                        <a:rPr lang="en-US" dirty="0" smtClean="0"/>
                        <a:t>(84)</a:t>
                      </a:r>
                      <a:endParaRPr lang="en-US" dirty="0"/>
                    </a:p>
                  </a:txBody>
                  <a:tcPr/>
                </a:tc>
                <a:tc>
                  <a:txBody>
                    <a:bodyPr/>
                    <a:lstStyle/>
                    <a:p>
                      <a:endParaRPr lang="en-US" dirty="0"/>
                    </a:p>
                  </a:txBody>
                  <a:tcPr/>
                </a:tc>
                <a:tc>
                  <a:txBody>
                    <a:bodyPr/>
                    <a:lstStyle/>
                    <a:p>
                      <a:pPr algn="ctr"/>
                      <a:r>
                        <a:rPr lang="en-US" dirty="0" smtClean="0"/>
                        <a:t>GP</a:t>
                      </a:r>
                      <a:endParaRPr lang="en-US" dirty="0"/>
                    </a:p>
                  </a:txBody>
                  <a:tcPr/>
                </a:tc>
              </a:tr>
              <a:tr h="370840">
                <a:tc>
                  <a:txBody>
                    <a:bodyPr/>
                    <a:lstStyle/>
                    <a:p>
                      <a:r>
                        <a:rPr lang="en-US" dirty="0" smtClean="0"/>
                        <a:t>Remainder to the LP members</a:t>
                      </a:r>
                      <a:endParaRPr lang="en-US" dirty="0"/>
                    </a:p>
                  </a:txBody>
                  <a:tcPr/>
                </a:tc>
                <a:tc>
                  <a:txBody>
                    <a:bodyPr/>
                    <a:lstStyle/>
                    <a:p>
                      <a:endParaRPr lang="en-US" dirty="0"/>
                    </a:p>
                  </a:txBody>
                  <a:tcPr/>
                </a:tc>
                <a:tc>
                  <a:txBody>
                    <a:bodyPr/>
                    <a:lstStyle/>
                    <a:p>
                      <a:pPr algn="r"/>
                      <a:r>
                        <a:rPr lang="en-US" dirty="0" smtClean="0"/>
                        <a:t>(336)</a:t>
                      </a:r>
                      <a:endParaRPr lang="en-US" dirty="0"/>
                    </a:p>
                  </a:txBody>
                  <a:tcPr/>
                </a:tc>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LPs</a:t>
                      </a:r>
                      <a:r>
                        <a:rPr lang="en-US" baseline="30000" dirty="0" smtClean="0"/>
                        <a:t>1</a:t>
                      </a:r>
                      <a:endParaRPr lang="en-US" dirty="0" smtClean="0"/>
                    </a:p>
                  </a:txBody>
                  <a:tcPr/>
                </a:tc>
              </a:tr>
              <a:tr h="370840">
                <a:tc>
                  <a:txBody>
                    <a:bodyPr/>
                    <a:lstStyle/>
                    <a:p>
                      <a:pPr algn="r"/>
                      <a:r>
                        <a:rPr lang="en-US" dirty="0" smtClean="0"/>
                        <a:t>Balance</a:t>
                      </a:r>
                      <a:endParaRPr lang="en-US" dirty="0"/>
                    </a:p>
                  </a:txBody>
                  <a:tcPr/>
                </a:tc>
                <a:tc>
                  <a:txBody>
                    <a:bodyPr/>
                    <a:lstStyle/>
                    <a:p>
                      <a:endParaRPr lang="en-US"/>
                    </a:p>
                  </a:txBody>
                  <a:tcPr/>
                </a:tc>
                <a:tc>
                  <a:txBody>
                    <a:bodyPr/>
                    <a:lstStyle/>
                    <a:p>
                      <a:pPr algn="r"/>
                      <a:r>
                        <a:rPr lang="en-US" dirty="0" smtClean="0"/>
                        <a:t>0</a:t>
                      </a:r>
                      <a:endParaRPr lang="en-US" dirty="0"/>
                    </a:p>
                  </a:txBody>
                  <a:tcPr/>
                </a:tc>
                <a:tc>
                  <a:txBody>
                    <a:bodyPr/>
                    <a:lstStyle/>
                    <a:p>
                      <a:endParaRPr lang="en-US" dirty="0"/>
                    </a:p>
                  </a:txBody>
                  <a:tcPr/>
                </a:tc>
                <a:tc>
                  <a:txBody>
                    <a:bodyPr/>
                    <a:lstStyle/>
                    <a:p>
                      <a:pPr algn="ctr"/>
                      <a:endParaRPr lang="en-US" dirty="0"/>
                    </a:p>
                  </a:txBody>
                  <a:tcPr/>
                </a:tc>
              </a:tr>
            </a:tbl>
          </a:graphicData>
        </a:graphic>
      </p:graphicFrame>
      <p:sp>
        <p:nvSpPr>
          <p:cNvPr id="6" name="TextBox 5"/>
          <p:cNvSpPr txBox="1"/>
          <p:nvPr/>
        </p:nvSpPr>
        <p:spPr>
          <a:xfrm>
            <a:off x="542543" y="5187048"/>
            <a:ext cx="8058911" cy="1184940"/>
          </a:xfrm>
          <a:prstGeom prst="rect">
            <a:avLst/>
          </a:prstGeom>
          <a:noFill/>
        </p:spPr>
        <p:txBody>
          <a:bodyPr vert="horz" wrap="square" lIns="0" tIns="0" rIns="0" bIns="0" rtlCol="0">
            <a:spAutoFit/>
          </a:bodyPr>
          <a:lstStyle/>
          <a:p>
            <a:pPr>
              <a:spcBef>
                <a:spcPts val="200"/>
              </a:spcBef>
              <a:buSzPct val="100000"/>
            </a:pPr>
            <a:r>
              <a:rPr lang="en-US" sz="1200" baseline="30000" dirty="0" smtClean="0"/>
              <a:t>1</a:t>
            </a:r>
            <a:r>
              <a:rPr lang="en-US" sz="1200" dirty="0" smtClean="0"/>
              <a:t> Including internal LPs to the extent of their pro rata co-investment. GP members might not receive the preference distribution for their co-invest interest.</a:t>
            </a:r>
          </a:p>
          <a:p>
            <a:pPr>
              <a:spcBef>
                <a:spcPts val="200"/>
              </a:spcBef>
              <a:buSzPct val="100000"/>
            </a:pPr>
            <a:r>
              <a:rPr lang="en-US" sz="1200" baseline="30000" dirty="0" smtClean="0"/>
              <a:t>2</a:t>
            </a:r>
            <a:r>
              <a:rPr lang="en-US" sz="1200" dirty="0" smtClean="0"/>
              <a:t> For the example, assume the preference is 8%/year, uncompounded and $500 of associated capital has been outstanding for two years.</a:t>
            </a:r>
          </a:p>
          <a:p>
            <a:pPr>
              <a:spcBef>
                <a:spcPts val="200"/>
              </a:spcBef>
              <a:buSzPct val="100000"/>
            </a:pPr>
            <a:r>
              <a:rPr lang="en-US" sz="1200" baseline="30000" dirty="0" smtClean="0"/>
              <a:t>3</a:t>
            </a:r>
            <a:r>
              <a:rPr lang="en-US" sz="1200" dirty="0" smtClean="0"/>
              <a:t> Assumes a catch up provision doesn’t apply or at least doesn’t apply to this distribution.</a:t>
            </a:r>
          </a:p>
          <a:p>
            <a:pPr>
              <a:spcBef>
                <a:spcPts val="200"/>
              </a:spcBef>
              <a:buSzPct val="100000"/>
            </a:pPr>
            <a:r>
              <a:rPr lang="en-US" sz="1200" baseline="30000" dirty="0" smtClean="0"/>
              <a:t>4 </a:t>
            </a:r>
            <a:r>
              <a:rPr lang="en-US" sz="1200" dirty="0" smtClean="0"/>
              <a:t>This illustration is for a deal-by-deal waterfall. A European waterfall is calculated over the whole fund.  </a:t>
            </a:r>
          </a:p>
        </p:txBody>
      </p:sp>
      <p:cxnSp>
        <p:nvCxnSpPr>
          <p:cNvPr id="8" name="Straight Connector 7"/>
          <p:cNvCxnSpPr/>
          <p:nvPr/>
        </p:nvCxnSpPr>
        <p:spPr>
          <a:xfrm>
            <a:off x="6352032" y="3486912"/>
            <a:ext cx="8290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352032" y="4608576"/>
            <a:ext cx="82905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6705860"/>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C:\Users\Amber Hays\AppData\Local\Microsoft\Windows\Temporary Internet Files\Content.IE5\4NSPFV8S\MP900430470[1].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200650" y="2746104"/>
            <a:ext cx="3943350" cy="370753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13679" y="1809878"/>
            <a:ext cx="4977622" cy="1015651"/>
          </a:xfrm>
          <a:prstGeom prst="rect">
            <a:avLst/>
          </a:prstGeom>
          <a:noFill/>
        </p:spPr>
        <p:txBody>
          <a:bodyPr wrap="none" lIns="91429" tIns="45714" rIns="91429" bIns="45714" rtlCol="0">
            <a:spAutoFit/>
          </a:bodyPr>
          <a:lstStyle/>
          <a:p>
            <a:r>
              <a:rPr lang="en-US" sz="6000" b="1" dirty="0" smtClean="0">
                <a:solidFill>
                  <a:srgbClr val="6D9F00"/>
                </a:solidFill>
              </a:rPr>
              <a:t>Questions?</a:t>
            </a:r>
            <a:endParaRPr lang="en-US" sz="6000" b="1" dirty="0">
              <a:solidFill>
                <a:srgbClr val="6D9F00"/>
              </a:solidFill>
            </a:endParaRPr>
          </a:p>
        </p:txBody>
      </p:sp>
      <p:sp>
        <p:nvSpPr>
          <p:cNvPr id="5" name="TextBox 1"/>
          <p:cNvSpPr txBox="1">
            <a:spLocks noChangeArrowheads="1"/>
          </p:cNvSpPr>
          <p:nvPr/>
        </p:nvSpPr>
        <p:spPr bwMode="auto">
          <a:xfrm>
            <a:off x="685800" y="838200"/>
            <a:ext cx="6781800" cy="400050"/>
          </a:xfrm>
          <a:prstGeom prst="rect">
            <a:avLst/>
          </a:prstGeom>
          <a:noFill/>
          <a:ln w="9525">
            <a:noFill/>
            <a:miter lim="800000"/>
            <a:headEnd/>
            <a:tailEnd/>
          </a:ln>
        </p:spPr>
        <p:txBody>
          <a:bodyPr lIns="91429" tIns="45714" rIns="91429" bIns="45714">
            <a:spAutoFit/>
          </a:bodyPr>
          <a:lstStyle/>
          <a:p>
            <a:r>
              <a:rPr lang="en-US" sz="2000" dirty="0">
                <a:solidFill>
                  <a:srgbClr val="FFFFFF"/>
                </a:solidFill>
              </a:rPr>
              <a:t>Quote Inserted</a:t>
            </a:r>
          </a:p>
        </p:txBody>
      </p:sp>
    </p:spTree>
    <p:custDataLst>
      <p:tags r:id="rId1"/>
    </p:custDataLst>
    <p:extLst>
      <p:ext uri="{BB962C8B-B14F-4D97-AF65-F5344CB8AC3E}">
        <p14:creationId xmlns:p14="http://schemas.microsoft.com/office/powerpoint/2010/main" val="4100966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249" y="3077269"/>
            <a:ext cx="8215671" cy="1080663"/>
          </a:xfrm>
        </p:spPr>
        <p:txBody>
          <a:bodyPr/>
          <a:lstStyle/>
          <a:p>
            <a:pPr algn="ctr"/>
            <a:r>
              <a:rPr lang="en-US" dirty="0"/>
              <a:t>The Birth of Private Equity</a:t>
            </a:r>
            <a:br>
              <a:rPr lang="en-US" dirty="0"/>
            </a:br>
            <a:endParaRPr lang="en-US" dirty="0"/>
          </a:p>
        </p:txBody>
      </p:sp>
    </p:spTree>
    <p:extLst>
      <p:ext uri="{BB962C8B-B14F-4D97-AF65-F5344CB8AC3E}">
        <p14:creationId xmlns:p14="http://schemas.microsoft.com/office/powerpoint/2010/main" val="366527901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841609"/>
            <a:ext cx="9144000" cy="45276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lstStyle/>
          <a:p>
            <a:r>
              <a:rPr lang="en-US" dirty="0" smtClean="0"/>
              <a:t>Investment choices included:</a:t>
            </a:r>
            <a:endParaRPr lang="en-US" dirty="0"/>
          </a:p>
        </p:txBody>
      </p:sp>
      <p:sp>
        <p:nvSpPr>
          <p:cNvPr id="3" name="Title 2"/>
          <p:cNvSpPr>
            <a:spLocks noGrp="1"/>
          </p:cNvSpPr>
          <p:nvPr>
            <p:ph type="title"/>
          </p:nvPr>
        </p:nvSpPr>
        <p:spPr/>
        <p:txBody>
          <a:bodyPr>
            <a:normAutofit/>
          </a:bodyPr>
          <a:lstStyle/>
          <a:p>
            <a:r>
              <a:rPr lang="en-US" sz="2800" dirty="0" smtClean="0"/>
              <a:t>Before the industry was formed …</a:t>
            </a:r>
            <a:endParaRPr lang="en-US" sz="2800" dirty="0"/>
          </a:p>
        </p:txBody>
      </p:sp>
      <p:grpSp>
        <p:nvGrpSpPr>
          <p:cNvPr id="18" name="Group 17"/>
          <p:cNvGrpSpPr/>
          <p:nvPr/>
        </p:nvGrpSpPr>
        <p:grpSpPr>
          <a:xfrm>
            <a:off x="103517" y="1915065"/>
            <a:ext cx="8971471" cy="4325442"/>
            <a:chOff x="692718" y="1942379"/>
            <a:chExt cx="7739148" cy="4298128"/>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3549" r="37850" b="-74"/>
            <a:stretch/>
          </p:blipFill>
          <p:spPr>
            <a:xfrm>
              <a:off x="734283" y="1942379"/>
              <a:ext cx="1842656" cy="4298128"/>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72730"/>
            <a:stretch/>
          </p:blipFill>
          <p:spPr>
            <a:xfrm>
              <a:off x="4623472" y="1942827"/>
              <a:ext cx="1840617" cy="4297680"/>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26194" r="45465"/>
            <a:stretch/>
          </p:blipFill>
          <p:spPr>
            <a:xfrm>
              <a:off x="6567047" y="1942827"/>
              <a:ext cx="1828800" cy="4297680"/>
            </a:xfrm>
            <a:prstGeom prst="rect">
              <a:avLst/>
            </a:prstGeom>
          </p:spPr>
        </p:pic>
        <p:pic>
          <p:nvPicPr>
            <p:cNvPr id="4098" name="Picture 2" descr="Savings Bond royalty-free stock photo"/>
            <p:cNvPicPr>
              <a:picLocks noChangeAspect="1" noChangeArrowheads="1"/>
            </p:cNvPicPr>
            <p:nvPr/>
          </p:nvPicPr>
          <p:blipFill rotWithShape="1">
            <a:blip r:embed="rId6">
              <a:extLst>
                <a:ext uri="{28A0092B-C50C-407E-A947-70E740481C1C}">
                  <a14:useLocalDpi xmlns:a14="http://schemas.microsoft.com/office/drawing/2010/main" val="0"/>
                </a:ext>
              </a:extLst>
            </a:blip>
            <a:srcRect l="71485" r="-1"/>
            <a:stretch/>
          </p:blipFill>
          <p:spPr bwMode="auto">
            <a:xfrm>
              <a:off x="2673919" y="1942827"/>
              <a:ext cx="1846595" cy="429768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92718" y="3476755"/>
              <a:ext cx="1920240" cy="1081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Stocks</a:t>
              </a:r>
            </a:p>
          </p:txBody>
        </p:sp>
        <p:sp>
          <p:nvSpPr>
            <p:cNvPr id="15" name="Rectangle 14"/>
            <p:cNvSpPr/>
            <p:nvPr/>
          </p:nvSpPr>
          <p:spPr>
            <a:xfrm>
              <a:off x="2632354" y="3476755"/>
              <a:ext cx="1920240" cy="10813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Bonds</a:t>
              </a:r>
              <a:endParaRPr lang="en-US" sz="2400" b="1" dirty="0"/>
            </a:p>
          </p:txBody>
        </p:sp>
        <p:sp>
          <p:nvSpPr>
            <p:cNvPr id="16" name="Rectangle 15"/>
            <p:cNvSpPr/>
            <p:nvPr/>
          </p:nvSpPr>
          <p:spPr>
            <a:xfrm>
              <a:off x="6511626" y="3476755"/>
              <a:ext cx="1920240" cy="10813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smtClean="0"/>
                <a:t>Direct Investments</a:t>
              </a:r>
              <a:br>
                <a:rPr lang="en-US" sz="2400" b="1" dirty="0" smtClean="0"/>
              </a:br>
              <a:r>
                <a:rPr lang="en-US" sz="1600" dirty="0" smtClean="0"/>
                <a:t>(real estate, etc.)</a:t>
              </a:r>
              <a:endParaRPr lang="en-US" sz="1600" dirty="0"/>
            </a:p>
          </p:txBody>
        </p:sp>
        <p:sp>
          <p:nvSpPr>
            <p:cNvPr id="17" name="Rectangle 16"/>
            <p:cNvSpPr/>
            <p:nvPr/>
          </p:nvSpPr>
          <p:spPr>
            <a:xfrm>
              <a:off x="4571990" y="3476755"/>
              <a:ext cx="1920240" cy="108139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Mutual</a:t>
              </a:r>
              <a:br>
                <a:rPr lang="en-US" sz="2400" b="1" dirty="0" smtClean="0"/>
              </a:br>
              <a:r>
                <a:rPr lang="en-US" sz="2400" b="1" dirty="0" smtClean="0"/>
                <a:t>Funds</a:t>
              </a:r>
              <a:endParaRPr lang="en-US" sz="2400" b="1" dirty="0"/>
            </a:p>
          </p:txBody>
        </p:sp>
      </p:grpSp>
    </p:spTree>
    <p:custDataLst>
      <p:tags r:id="rId1"/>
    </p:custDataLst>
    <p:extLst>
      <p:ext uri="{BB962C8B-B14F-4D97-AF65-F5344CB8AC3E}">
        <p14:creationId xmlns:p14="http://schemas.microsoft.com/office/powerpoint/2010/main" val="2892623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solidFill>
                  <a:srgbClr val="6D9F00"/>
                </a:solidFill>
                <a:latin typeface="+mn-lt"/>
                <a:ea typeface="+mn-ea"/>
                <a:cs typeface="+mn-cs"/>
              </a:rPr>
              <a:t>But Big Investors . . .</a:t>
            </a:r>
          </a:p>
        </p:txBody>
      </p:sp>
      <p:grpSp>
        <p:nvGrpSpPr>
          <p:cNvPr id="23" name="Group 22"/>
          <p:cNvGrpSpPr/>
          <p:nvPr/>
        </p:nvGrpSpPr>
        <p:grpSpPr>
          <a:xfrm>
            <a:off x="289723" y="1205716"/>
            <a:ext cx="8564554" cy="4748494"/>
            <a:chOff x="1250574" y="1667435"/>
            <a:chExt cx="6669744" cy="3697943"/>
          </a:xfrm>
        </p:grpSpPr>
        <p:sp>
          <p:nvSpPr>
            <p:cNvPr id="8" name="Explosion 2 7"/>
            <p:cNvSpPr/>
            <p:nvPr/>
          </p:nvSpPr>
          <p:spPr>
            <a:xfrm>
              <a:off x="2454088" y="1966126"/>
              <a:ext cx="3907655" cy="3014477"/>
            </a:xfrm>
            <a:prstGeom prst="irregularSeal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2800" b="1" dirty="0" smtClean="0"/>
                <a:t/>
              </a:r>
              <a:br>
                <a:rPr lang="en-US" sz="2800" b="1" dirty="0" smtClean="0"/>
              </a:br>
              <a:endParaRPr lang="en-US" sz="2800" b="1" dirty="0"/>
            </a:p>
          </p:txBody>
        </p:sp>
        <p:grpSp>
          <p:nvGrpSpPr>
            <p:cNvPr id="21" name="Group 20"/>
            <p:cNvGrpSpPr/>
            <p:nvPr/>
          </p:nvGrpSpPr>
          <p:grpSpPr>
            <a:xfrm>
              <a:off x="1250574" y="1667435"/>
              <a:ext cx="2823885" cy="1344708"/>
              <a:chOff x="1250574" y="1667435"/>
              <a:chExt cx="2823885" cy="1344708"/>
            </a:xfrm>
          </p:grpSpPr>
          <p:sp>
            <p:nvSpPr>
              <p:cNvPr id="4" name="Rounded Rectangle 3"/>
              <p:cNvSpPr/>
              <p:nvPr/>
            </p:nvSpPr>
            <p:spPr>
              <a:xfrm>
                <a:off x="1250574" y="1667435"/>
                <a:ext cx="2124638" cy="1344708"/>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State </a:t>
                </a:r>
                <a:br>
                  <a:rPr lang="en-US" sz="2400" dirty="0" smtClean="0"/>
                </a:br>
                <a:r>
                  <a:rPr lang="en-US" sz="2400" dirty="0" smtClean="0"/>
                  <a:t>Pension Plans</a:t>
                </a:r>
                <a:endParaRPr lang="en-US" sz="2400" dirty="0"/>
              </a:p>
            </p:txBody>
          </p:sp>
          <p:sp>
            <p:nvSpPr>
              <p:cNvPr id="13" name="Freeform 6"/>
              <p:cNvSpPr>
                <a:spLocks/>
              </p:cNvSpPr>
              <p:nvPr/>
            </p:nvSpPr>
            <p:spPr bwMode="auto">
              <a:xfrm>
                <a:off x="2825750" y="1667435"/>
                <a:ext cx="1248709" cy="1323167"/>
              </a:xfrm>
              <a:custGeom>
                <a:avLst/>
                <a:gdLst>
                  <a:gd name="T0" fmla="*/ 11237 w 17054"/>
                  <a:gd name="T1" fmla="*/ 18080 h 18080"/>
                  <a:gd name="T2" fmla="*/ 4542 w 17054"/>
                  <a:gd name="T3" fmla="*/ 12150 h 18080"/>
                  <a:gd name="T4" fmla="*/ 7493 w 17054"/>
                  <a:gd name="T5" fmla="*/ 12150 h 18080"/>
                  <a:gd name="T6" fmla="*/ 0 w 17054"/>
                  <a:gd name="T7" fmla="*/ 0 h 18080"/>
                  <a:gd name="T8" fmla="*/ 6611 w 17054"/>
                  <a:gd name="T9" fmla="*/ 0 h 18080"/>
                  <a:gd name="T10" fmla="*/ 14103 w 17054"/>
                  <a:gd name="T11" fmla="*/ 12150 h 18080"/>
                  <a:gd name="T12" fmla="*/ 17054 w 17054"/>
                  <a:gd name="T13" fmla="*/ 12150 h 18080"/>
                  <a:gd name="T14" fmla="*/ 11237 w 17054"/>
                  <a:gd name="T15" fmla="*/ 18080 h 180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54" h="18080">
                    <a:moveTo>
                      <a:pt x="11237" y="18080"/>
                    </a:moveTo>
                    <a:lnTo>
                      <a:pt x="4542" y="12150"/>
                    </a:lnTo>
                    <a:lnTo>
                      <a:pt x="7493" y="12150"/>
                    </a:lnTo>
                    <a:cubicBezTo>
                      <a:pt x="6385" y="4876"/>
                      <a:pt x="3378" y="0"/>
                      <a:pt x="0" y="0"/>
                    </a:cubicBezTo>
                    <a:lnTo>
                      <a:pt x="6611" y="0"/>
                    </a:lnTo>
                    <a:cubicBezTo>
                      <a:pt x="9988" y="0"/>
                      <a:pt x="12995" y="4876"/>
                      <a:pt x="14103" y="12150"/>
                    </a:cubicBezTo>
                    <a:lnTo>
                      <a:pt x="17054" y="12150"/>
                    </a:lnTo>
                    <a:lnTo>
                      <a:pt x="11237" y="18080"/>
                    </a:lnTo>
                    <a:close/>
                  </a:path>
                </a:pathLst>
              </a:custGeom>
              <a:solidFill>
                <a:srgbClr val="00277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grpSp>
        <p:grpSp>
          <p:nvGrpSpPr>
            <p:cNvPr id="22" name="Group 21"/>
            <p:cNvGrpSpPr/>
            <p:nvPr/>
          </p:nvGrpSpPr>
          <p:grpSpPr>
            <a:xfrm>
              <a:off x="5093663" y="1667435"/>
              <a:ext cx="2826655" cy="1344708"/>
              <a:chOff x="5093663" y="1667435"/>
              <a:chExt cx="2826655" cy="1344708"/>
            </a:xfrm>
          </p:grpSpPr>
          <p:sp>
            <p:nvSpPr>
              <p:cNvPr id="6" name="Rounded Rectangle 5"/>
              <p:cNvSpPr/>
              <p:nvPr/>
            </p:nvSpPr>
            <p:spPr>
              <a:xfrm>
                <a:off x="5795680" y="1667435"/>
                <a:ext cx="2124638" cy="134470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Private </a:t>
                </a:r>
                <a:br>
                  <a:rPr lang="en-US" sz="2400" dirty="0" smtClean="0"/>
                </a:br>
                <a:r>
                  <a:rPr lang="en-US" sz="2400" dirty="0" smtClean="0"/>
                  <a:t>Pension Plans and Foundations</a:t>
                </a:r>
                <a:endParaRPr lang="en-US" sz="2400" dirty="0"/>
              </a:p>
            </p:txBody>
          </p:sp>
          <p:sp>
            <p:nvSpPr>
              <p:cNvPr id="17" name="Freeform 6"/>
              <p:cNvSpPr>
                <a:spLocks/>
              </p:cNvSpPr>
              <p:nvPr/>
            </p:nvSpPr>
            <p:spPr bwMode="auto">
              <a:xfrm flipH="1">
                <a:off x="5093663" y="1667435"/>
                <a:ext cx="1248709" cy="1323167"/>
              </a:xfrm>
              <a:custGeom>
                <a:avLst/>
                <a:gdLst>
                  <a:gd name="T0" fmla="*/ 11237 w 17054"/>
                  <a:gd name="T1" fmla="*/ 18080 h 18080"/>
                  <a:gd name="T2" fmla="*/ 4542 w 17054"/>
                  <a:gd name="T3" fmla="*/ 12150 h 18080"/>
                  <a:gd name="T4" fmla="*/ 7493 w 17054"/>
                  <a:gd name="T5" fmla="*/ 12150 h 18080"/>
                  <a:gd name="T6" fmla="*/ 0 w 17054"/>
                  <a:gd name="T7" fmla="*/ 0 h 18080"/>
                  <a:gd name="T8" fmla="*/ 6611 w 17054"/>
                  <a:gd name="T9" fmla="*/ 0 h 18080"/>
                  <a:gd name="T10" fmla="*/ 14103 w 17054"/>
                  <a:gd name="T11" fmla="*/ 12150 h 18080"/>
                  <a:gd name="T12" fmla="*/ 17054 w 17054"/>
                  <a:gd name="T13" fmla="*/ 12150 h 18080"/>
                  <a:gd name="T14" fmla="*/ 11237 w 17054"/>
                  <a:gd name="T15" fmla="*/ 18080 h 180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54" h="18080">
                    <a:moveTo>
                      <a:pt x="11237" y="18080"/>
                    </a:moveTo>
                    <a:lnTo>
                      <a:pt x="4542" y="12150"/>
                    </a:lnTo>
                    <a:lnTo>
                      <a:pt x="7493" y="12150"/>
                    </a:lnTo>
                    <a:cubicBezTo>
                      <a:pt x="6385" y="4876"/>
                      <a:pt x="3378" y="0"/>
                      <a:pt x="0" y="0"/>
                    </a:cubicBezTo>
                    <a:lnTo>
                      <a:pt x="6611" y="0"/>
                    </a:lnTo>
                    <a:cubicBezTo>
                      <a:pt x="9988" y="0"/>
                      <a:pt x="12995" y="4876"/>
                      <a:pt x="14103" y="12150"/>
                    </a:cubicBezTo>
                    <a:lnTo>
                      <a:pt x="17054" y="12150"/>
                    </a:lnTo>
                    <a:lnTo>
                      <a:pt x="11237" y="18080"/>
                    </a:lnTo>
                    <a:close/>
                  </a:path>
                </a:pathLst>
              </a:custGeom>
              <a:solidFill>
                <a:schemeClr val="accent5">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grpSp>
        <p:grpSp>
          <p:nvGrpSpPr>
            <p:cNvPr id="20" name="Group 19"/>
            <p:cNvGrpSpPr/>
            <p:nvPr/>
          </p:nvGrpSpPr>
          <p:grpSpPr>
            <a:xfrm>
              <a:off x="1250574" y="4020670"/>
              <a:ext cx="2823885" cy="1344708"/>
              <a:chOff x="1250574" y="4020670"/>
              <a:chExt cx="2823885" cy="1344708"/>
            </a:xfrm>
          </p:grpSpPr>
          <p:sp>
            <p:nvSpPr>
              <p:cNvPr id="5" name="Rounded Rectangle 4"/>
              <p:cNvSpPr/>
              <p:nvPr/>
            </p:nvSpPr>
            <p:spPr>
              <a:xfrm>
                <a:off x="1250574" y="4020670"/>
                <a:ext cx="2124638" cy="1344708"/>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Life Insurance Companies</a:t>
                </a:r>
                <a:endParaRPr lang="en-US" sz="2400" dirty="0"/>
              </a:p>
            </p:txBody>
          </p:sp>
          <p:sp>
            <p:nvSpPr>
              <p:cNvPr id="18" name="Freeform 6"/>
              <p:cNvSpPr>
                <a:spLocks/>
              </p:cNvSpPr>
              <p:nvPr/>
            </p:nvSpPr>
            <p:spPr bwMode="auto">
              <a:xfrm flipV="1">
                <a:off x="2825750" y="4042211"/>
                <a:ext cx="1248709" cy="1323167"/>
              </a:xfrm>
              <a:custGeom>
                <a:avLst/>
                <a:gdLst>
                  <a:gd name="T0" fmla="*/ 11237 w 17054"/>
                  <a:gd name="T1" fmla="*/ 18080 h 18080"/>
                  <a:gd name="T2" fmla="*/ 4542 w 17054"/>
                  <a:gd name="T3" fmla="*/ 12150 h 18080"/>
                  <a:gd name="T4" fmla="*/ 7493 w 17054"/>
                  <a:gd name="T5" fmla="*/ 12150 h 18080"/>
                  <a:gd name="T6" fmla="*/ 0 w 17054"/>
                  <a:gd name="T7" fmla="*/ 0 h 18080"/>
                  <a:gd name="T8" fmla="*/ 6611 w 17054"/>
                  <a:gd name="T9" fmla="*/ 0 h 18080"/>
                  <a:gd name="T10" fmla="*/ 14103 w 17054"/>
                  <a:gd name="T11" fmla="*/ 12150 h 18080"/>
                  <a:gd name="T12" fmla="*/ 17054 w 17054"/>
                  <a:gd name="T13" fmla="*/ 12150 h 18080"/>
                  <a:gd name="T14" fmla="*/ 11237 w 17054"/>
                  <a:gd name="T15" fmla="*/ 18080 h 180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54" h="18080">
                    <a:moveTo>
                      <a:pt x="11237" y="18080"/>
                    </a:moveTo>
                    <a:lnTo>
                      <a:pt x="4542" y="12150"/>
                    </a:lnTo>
                    <a:lnTo>
                      <a:pt x="7493" y="12150"/>
                    </a:lnTo>
                    <a:cubicBezTo>
                      <a:pt x="6385" y="4876"/>
                      <a:pt x="3378" y="0"/>
                      <a:pt x="0" y="0"/>
                    </a:cubicBezTo>
                    <a:lnTo>
                      <a:pt x="6611" y="0"/>
                    </a:lnTo>
                    <a:cubicBezTo>
                      <a:pt x="9988" y="0"/>
                      <a:pt x="12995" y="4876"/>
                      <a:pt x="14103" y="12150"/>
                    </a:cubicBezTo>
                    <a:lnTo>
                      <a:pt x="17054" y="12150"/>
                    </a:lnTo>
                    <a:lnTo>
                      <a:pt x="11237" y="18080"/>
                    </a:lnTo>
                    <a:close/>
                  </a:path>
                </a:pathLst>
              </a:custGeom>
              <a:solidFill>
                <a:schemeClr val="accent2">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grpSp>
        <p:grpSp>
          <p:nvGrpSpPr>
            <p:cNvPr id="16" name="Group 15"/>
            <p:cNvGrpSpPr/>
            <p:nvPr/>
          </p:nvGrpSpPr>
          <p:grpSpPr>
            <a:xfrm>
              <a:off x="5093663" y="4020670"/>
              <a:ext cx="2826655" cy="1344708"/>
              <a:chOff x="5093663" y="4020670"/>
              <a:chExt cx="2826655" cy="1344708"/>
            </a:xfrm>
          </p:grpSpPr>
          <p:sp>
            <p:nvSpPr>
              <p:cNvPr id="7" name="Rounded Rectangle 6"/>
              <p:cNvSpPr/>
              <p:nvPr/>
            </p:nvSpPr>
            <p:spPr>
              <a:xfrm>
                <a:off x="5795680" y="4020670"/>
                <a:ext cx="2124638" cy="1344708"/>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Ultra high Net-Worth Individuals</a:t>
                </a:r>
                <a:endParaRPr lang="en-US" sz="2400" dirty="0"/>
              </a:p>
            </p:txBody>
          </p:sp>
          <p:sp>
            <p:nvSpPr>
              <p:cNvPr id="19" name="Freeform 6"/>
              <p:cNvSpPr>
                <a:spLocks/>
              </p:cNvSpPr>
              <p:nvPr/>
            </p:nvSpPr>
            <p:spPr bwMode="auto">
              <a:xfrm flipH="1" flipV="1">
                <a:off x="5093663" y="4042211"/>
                <a:ext cx="1248709" cy="1323167"/>
              </a:xfrm>
              <a:custGeom>
                <a:avLst/>
                <a:gdLst>
                  <a:gd name="T0" fmla="*/ 11237 w 17054"/>
                  <a:gd name="T1" fmla="*/ 18080 h 18080"/>
                  <a:gd name="T2" fmla="*/ 4542 w 17054"/>
                  <a:gd name="T3" fmla="*/ 12150 h 18080"/>
                  <a:gd name="T4" fmla="*/ 7493 w 17054"/>
                  <a:gd name="T5" fmla="*/ 12150 h 18080"/>
                  <a:gd name="T6" fmla="*/ 0 w 17054"/>
                  <a:gd name="T7" fmla="*/ 0 h 18080"/>
                  <a:gd name="T8" fmla="*/ 6611 w 17054"/>
                  <a:gd name="T9" fmla="*/ 0 h 18080"/>
                  <a:gd name="T10" fmla="*/ 14103 w 17054"/>
                  <a:gd name="T11" fmla="*/ 12150 h 18080"/>
                  <a:gd name="T12" fmla="*/ 17054 w 17054"/>
                  <a:gd name="T13" fmla="*/ 12150 h 18080"/>
                  <a:gd name="T14" fmla="*/ 11237 w 17054"/>
                  <a:gd name="T15" fmla="*/ 18080 h 180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54" h="18080">
                    <a:moveTo>
                      <a:pt x="11237" y="18080"/>
                    </a:moveTo>
                    <a:lnTo>
                      <a:pt x="4542" y="12150"/>
                    </a:lnTo>
                    <a:lnTo>
                      <a:pt x="7493" y="12150"/>
                    </a:lnTo>
                    <a:cubicBezTo>
                      <a:pt x="6385" y="4876"/>
                      <a:pt x="3378" y="0"/>
                      <a:pt x="0" y="0"/>
                    </a:cubicBezTo>
                    <a:lnTo>
                      <a:pt x="6611" y="0"/>
                    </a:lnTo>
                    <a:cubicBezTo>
                      <a:pt x="9988" y="0"/>
                      <a:pt x="12995" y="4876"/>
                      <a:pt x="14103" y="12150"/>
                    </a:cubicBezTo>
                    <a:lnTo>
                      <a:pt x="17054" y="12150"/>
                    </a:lnTo>
                    <a:lnTo>
                      <a:pt x="11237" y="18080"/>
                    </a:lnTo>
                    <a:close/>
                  </a:path>
                </a:pathLst>
              </a:custGeom>
              <a:solidFill>
                <a:schemeClr val="accent3">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grpSp>
      </p:grpSp>
    </p:spTree>
    <p:custDataLst>
      <p:tags r:id="rId1"/>
    </p:custDataLst>
    <p:extLst>
      <p:ext uri="{BB962C8B-B14F-4D97-AF65-F5344CB8AC3E}">
        <p14:creationId xmlns:p14="http://schemas.microsoft.com/office/powerpoint/2010/main" val="3689659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solidFill>
                  <a:srgbClr val="6D9F00"/>
                </a:solidFill>
                <a:latin typeface="+mn-lt"/>
                <a:ea typeface="+mn-ea"/>
                <a:cs typeface="+mn-cs"/>
              </a:rPr>
              <a:t>But Big Investors . . .</a:t>
            </a:r>
          </a:p>
        </p:txBody>
      </p:sp>
      <p:grpSp>
        <p:nvGrpSpPr>
          <p:cNvPr id="23" name="Group 22"/>
          <p:cNvGrpSpPr/>
          <p:nvPr/>
        </p:nvGrpSpPr>
        <p:grpSpPr>
          <a:xfrm>
            <a:off x="289723" y="1205716"/>
            <a:ext cx="8564554" cy="4748494"/>
            <a:chOff x="1250574" y="1667435"/>
            <a:chExt cx="6669744" cy="3697943"/>
          </a:xfrm>
        </p:grpSpPr>
        <p:sp>
          <p:nvSpPr>
            <p:cNvPr id="8" name="Explosion 2 7"/>
            <p:cNvSpPr/>
            <p:nvPr/>
          </p:nvSpPr>
          <p:spPr>
            <a:xfrm>
              <a:off x="2454088" y="1966126"/>
              <a:ext cx="3907655" cy="3014477"/>
            </a:xfrm>
            <a:prstGeom prst="irregularSeal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2800" b="1" dirty="0" smtClean="0"/>
                <a:t/>
              </a:r>
              <a:br>
                <a:rPr lang="en-US" sz="2800" b="1" dirty="0" smtClean="0"/>
              </a:br>
              <a:endParaRPr lang="en-US" sz="2800" b="1" dirty="0"/>
            </a:p>
          </p:txBody>
        </p:sp>
        <p:grpSp>
          <p:nvGrpSpPr>
            <p:cNvPr id="21" name="Group 20"/>
            <p:cNvGrpSpPr/>
            <p:nvPr/>
          </p:nvGrpSpPr>
          <p:grpSpPr>
            <a:xfrm>
              <a:off x="1250574" y="1667435"/>
              <a:ext cx="2823885" cy="1344708"/>
              <a:chOff x="1250574" y="1667435"/>
              <a:chExt cx="2823885" cy="1344708"/>
            </a:xfrm>
          </p:grpSpPr>
          <p:sp>
            <p:nvSpPr>
              <p:cNvPr id="4" name="Rounded Rectangle 3"/>
              <p:cNvSpPr/>
              <p:nvPr/>
            </p:nvSpPr>
            <p:spPr>
              <a:xfrm>
                <a:off x="1250574" y="1667435"/>
                <a:ext cx="2124638" cy="1344708"/>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State </a:t>
                </a:r>
                <a:br>
                  <a:rPr lang="en-US" sz="2400" dirty="0" smtClean="0"/>
                </a:br>
                <a:r>
                  <a:rPr lang="en-US" sz="2400" dirty="0" smtClean="0"/>
                  <a:t>Pension Plans</a:t>
                </a:r>
                <a:endParaRPr lang="en-US" sz="2400" dirty="0"/>
              </a:p>
            </p:txBody>
          </p:sp>
          <p:sp>
            <p:nvSpPr>
              <p:cNvPr id="13" name="Freeform 6"/>
              <p:cNvSpPr>
                <a:spLocks/>
              </p:cNvSpPr>
              <p:nvPr/>
            </p:nvSpPr>
            <p:spPr bwMode="auto">
              <a:xfrm>
                <a:off x="2825750" y="1667435"/>
                <a:ext cx="1248709" cy="1323167"/>
              </a:xfrm>
              <a:custGeom>
                <a:avLst/>
                <a:gdLst>
                  <a:gd name="T0" fmla="*/ 11237 w 17054"/>
                  <a:gd name="T1" fmla="*/ 18080 h 18080"/>
                  <a:gd name="T2" fmla="*/ 4542 w 17054"/>
                  <a:gd name="T3" fmla="*/ 12150 h 18080"/>
                  <a:gd name="T4" fmla="*/ 7493 w 17054"/>
                  <a:gd name="T5" fmla="*/ 12150 h 18080"/>
                  <a:gd name="T6" fmla="*/ 0 w 17054"/>
                  <a:gd name="T7" fmla="*/ 0 h 18080"/>
                  <a:gd name="T8" fmla="*/ 6611 w 17054"/>
                  <a:gd name="T9" fmla="*/ 0 h 18080"/>
                  <a:gd name="T10" fmla="*/ 14103 w 17054"/>
                  <a:gd name="T11" fmla="*/ 12150 h 18080"/>
                  <a:gd name="T12" fmla="*/ 17054 w 17054"/>
                  <a:gd name="T13" fmla="*/ 12150 h 18080"/>
                  <a:gd name="T14" fmla="*/ 11237 w 17054"/>
                  <a:gd name="T15" fmla="*/ 18080 h 180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54" h="18080">
                    <a:moveTo>
                      <a:pt x="11237" y="18080"/>
                    </a:moveTo>
                    <a:lnTo>
                      <a:pt x="4542" y="12150"/>
                    </a:lnTo>
                    <a:lnTo>
                      <a:pt x="7493" y="12150"/>
                    </a:lnTo>
                    <a:cubicBezTo>
                      <a:pt x="6385" y="4876"/>
                      <a:pt x="3378" y="0"/>
                      <a:pt x="0" y="0"/>
                    </a:cubicBezTo>
                    <a:lnTo>
                      <a:pt x="6611" y="0"/>
                    </a:lnTo>
                    <a:cubicBezTo>
                      <a:pt x="9988" y="0"/>
                      <a:pt x="12995" y="4876"/>
                      <a:pt x="14103" y="12150"/>
                    </a:cubicBezTo>
                    <a:lnTo>
                      <a:pt x="17054" y="12150"/>
                    </a:lnTo>
                    <a:lnTo>
                      <a:pt x="11237" y="18080"/>
                    </a:lnTo>
                    <a:close/>
                  </a:path>
                </a:pathLst>
              </a:custGeom>
              <a:solidFill>
                <a:srgbClr val="00277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grpSp>
        <p:grpSp>
          <p:nvGrpSpPr>
            <p:cNvPr id="22" name="Group 21"/>
            <p:cNvGrpSpPr/>
            <p:nvPr/>
          </p:nvGrpSpPr>
          <p:grpSpPr>
            <a:xfrm>
              <a:off x="5093663" y="1667435"/>
              <a:ext cx="2826655" cy="1344708"/>
              <a:chOff x="5093663" y="1667435"/>
              <a:chExt cx="2826655" cy="1344708"/>
            </a:xfrm>
          </p:grpSpPr>
          <p:sp>
            <p:nvSpPr>
              <p:cNvPr id="6" name="Rounded Rectangle 5"/>
              <p:cNvSpPr/>
              <p:nvPr/>
            </p:nvSpPr>
            <p:spPr>
              <a:xfrm>
                <a:off x="5795680" y="1667435"/>
                <a:ext cx="2124638" cy="134470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Private </a:t>
                </a:r>
                <a:br>
                  <a:rPr lang="en-US" sz="2400" dirty="0" smtClean="0"/>
                </a:br>
                <a:r>
                  <a:rPr lang="en-US" sz="2400" dirty="0" smtClean="0"/>
                  <a:t>Pension Plans and Foundations</a:t>
                </a:r>
                <a:endParaRPr lang="en-US" sz="2400" dirty="0"/>
              </a:p>
            </p:txBody>
          </p:sp>
          <p:sp>
            <p:nvSpPr>
              <p:cNvPr id="17" name="Freeform 6"/>
              <p:cNvSpPr>
                <a:spLocks/>
              </p:cNvSpPr>
              <p:nvPr/>
            </p:nvSpPr>
            <p:spPr bwMode="auto">
              <a:xfrm flipH="1">
                <a:off x="5093663" y="1667435"/>
                <a:ext cx="1248709" cy="1323167"/>
              </a:xfrm>
              <a:custGeom>
                <a:avLst/>
                <a:gdLst>
                  <a:gd name="T0" fmla="*/ 11237 w 17054"/>
                  <a:gd name="T1" fmla="*/ 18080 h 18080"/>
                  <a:gd name="T2" fmla="*/ 4542 w 17054"/>
                  <a:gd name="T3" fmla="*/ 12150 h 18080"/>
                  <a:gd name="T4" fmla="*/ 7493 w 17054"/>
                  <a:gd name="T5" fmla="*/ 12150 h 18080"/>
                  <a:gd name="T6" fmla="*/ 0 w 17054"/>
                  <a:gd name="T7" fmla="*/ 0 h 18080"/>
                  <a:gd name="T8" fmla="*/ 6611 w 17054"/>
                  <a:gd name="T9" fmla="*/ 0 h 18080"/>
                  <a:gd name="T10" fmla="*/ 14103 w 17054"/>
                  <a:gd name="T11" fmla="*/ 12150 h 18080"/>
                  <a:gd name="T12" fmla="*/ 17054 w 17054"/>
                  <a:gd name="T13" fmla="*/ 12150 h 18080"/>
                  <a:gd name="T14" fmla="*/ 11237 w 17054"/>
                  <a:gd name="T15" fmla="*/ 18080 h 180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54" h="18080">
                    <a:moveTo>
                      <a:pt x="11237" y="18080"/>
                    </a:moveTo>
                    <a:lnTo>
                      <a:pt x="4542" y="12150"/>
                    </a:lnTo>
                    <a:lnTo>
                      <a:pt x="7493" y="12150"/>
                    </a:lnTo>
                    <a:cubicBezTo>
                      <a:pt x="6385" y="4876"/>
                      <a:pt x="3378" y="0"/>
                      <a:pt x="0" y="0"/>
                    </a:cubicBezTo>
                    <a:lnTo>
                      <a:pt x="6611" y="0"/>
                    </a:lnTo>
                    <a:cubicBezTo>
                      <a:pt x="9988" y="0"/>
                      <a:pt x="12995" y="4876"/>
                      <a:pt x="14103" y="12150"/>
                    </a:cubicBezTo>
                    <a:lnTo>
                      <a:pt x="17054" y="12150"/>
                    </a:lnTo>
                    <a:lnTo>
                      <a:pt x="11237" y="18080"/>
                    </a:lnTo>
                    <a:close/>
                  </a:path>
                </a:pathLst>
              </a:custGeom>
              <a:solidFill>
                <a:schemeClr val="accent5">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grpSp>
        <p:grpSp>
          <p:nvGrpSpPr>
            <p:cNvPr id="20" name="Group 19"/>
            <p:cNvGrpSpPr/>
            <p:nvPr/>
          </p:nvGrpSpPr>
          <p:grpSpPr>
            <a:xfrm>
              <a:off x="1250574" y="4020670"/>
              <a:ext cx="2823885" cy="1344708"/>
              <a:chOff x="1250574" y="4020670"/>
              <a:chExt cx="2823885" cy="1344708"/>
            </a:xfrm>
          </p:grpSpPr>
          <p:sp>
            <p:nvSpPr>
              <p:cNvPr id="5" name="Rounded Rectangle 4"/>
              <p:cNvSpPr/>
              <p:nvPr/>
            </p:nvSpPr>
            <p:spPr>
              <a:xfrm>
                <a:off x="1250574" y="4020670"/>
                <a:ext cx="2124638" cy="1344708"/>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Life Insurance Companies</a:t>
                </a:r>
                <a:endParaRPr lang="en-US" sz="2400" dirty="0"/>
              </a:p>
            </p:txBody>
          </p:sp>
          <p:sp>
            <p:nvSpPr>
              <p:cNvPr id="18" name="Freeform 6"/>
              <p:cNvSpPr>
                <a:spLocks/>
              </p:cNvSpPr>
              <p:nvPr/>
            </p:nvSpPr>
            <p:spPr bwMode="auto">
              <a:xfrm flipV="1">
                <a:off x="2825750" y="4042211"/>
                <a:ext cx="1248709" cy="1323167"/>
              </a:xfrm>
              <a:custGeom>
                <a:avLst/>
                <a:gdLst>
                  <a:gd name="T0" fmla="*/ 11237 w 17054"/>
                  <a:gd name="T1" fmla="*/ 18080 h 18080"/>
                  <a:gd name="T2" fmla="*/ 4542 w 17054"/>
                  <a:gd name="T3" fmla="*/ 12150 h 18080"/>
                  <a:gd name="T4" fmla="*/ 7493 w 17054"/>
                  <a:gd name="T5" fmla="*/ 12150 h 18080"/>
                  <a:gd name="T6" fmla="*/ 0 w 17054"/>
                  <a:gd name="T7" fmla="*/ 0 h 18080"/>
                  <a:gd name="T8" fmla="*/ 6611 w 17054"/>
                  <a:gd name="T9" fmla="*/ 0 h 18080"/>
                  <a:gd name="T10" fmla="*/ 14103 w 17054"/>
                  <a:gd name="T11" fmla="*/ 12150 h 18080"/>
                  <a:gd name="T12" fmla="*/ 17054 w 17054"/>
                  <a:gd name="T13" fmla="*/ 12150 h 18080"/>
                  <a:gd name="T14" fmla="*/ 11237 w 17054"/>
                  <a:gd name="T15" fmla="*/ 18080 h 180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54" h="18080">
                    <a:moveTo>
                      <a:pt x="11237" y="18080"/>
                    </a:moveTo>
                    <a:lnTo>
                      <a:pt x="4542" y="12150"/>
                    </a:lnTo>
                    <a:lnTo>
                      <a:pt x="7493" y="12150"/>
                    </a:lnTo>
                    <a:cubicBezTo>
                      <a:pt x="6385" y="4876"/>
                      <a:pt x="3378" y="0"/>
                      <a:pt x="0" y="0"/>
                    </a:cubicBezTo>
                    <a:lnTo>
                      <a:pt x="6611" y="0"/>
                    </a:lnTo>
                    <a:cubicBezTo>
                      <a:pt x="9988" y="0"/>
                      <a:pt x="12995" y="4876"/>
                      <a:pt x="14103" y="12150"/>
                    </a:cubicBezTo>
                    <a:lnTo>
                      <a:pt x="17054" y="12150"/>
                    </a:lnTo>
                    <a:lnTo>
                      <a:pt x="11237" y="18080"/>
                    </a:lnTo>
                    <a:close/>
                  </a:path>
                </a:pathLst>
              </a:custGeom>
              <a:solidFill>
                <a:schemeClr val="accent2">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grpSp>
        <p:grpSp>
          <p:nvGrpSpPr>
            <p:cNvPr id="16" name="Group 15"/>
            <p:cNvGrpSpPr/>
            <p:nvPr/>
          </p:nvGrpSpPr>
          <p:grpSpPr>
            <a:xfrm>
              <a:off x="5093663" y="4020670"/>
              <a:ext cx="2826655" cy="1344708"/>
              <a:chOff x="5093663" y="4020670"/>
              <a:chExt cx="2826655" cy="1344708"/>
            </a:xfrm>
          </p:grpSpPr>
          <p:sp>
            <p:nvSpPr>
              <p:cNvPr id="7" name="Rounded Rectangle 6"/>
              <p:cNvSpPr/>
              <p:nvPr/>
            </p:nvSpPr>
            <p:spPr>
              <a:xfrm>
                <a:off x="5795680" y="4020670"/>
                <a:ext cx="2124638" cy="1344708"/>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Ultra high Net-Worth Individuals</a:t>
                </a:r>
                <a:endParaRPr lang="en-US" sz="2400" dirty="0"/>
              </a:p>
            </p:txBody>
          </p:sp>
          <p:sp>
            <p:nvSpPr>
              <p:cNvPr id="19" name="Freeform 6"/>
              <p:cNvSpPr>
                <a:spLocks/>
              </p:cNvSpPr>
              <p:nvPr/>
            </p:nvSpPr>
            <p:spPr bwMode="auto">
              <a:xfrm flipH="1" flipV="1">
                <a:off x="5093663" y="4042211"/>
                <a:ext cx="1248709" cy="1323167"/>
              </a:xfrm>
              <a:custGeom>
                <a:avLst/>
                <a:gdLst>
                  <a:gd name="T0" fmla="*/ 11237 w 17054"/>
                  <a:gd name="T1" fmla="*/ 18080 h 18080"/>
                  <a:gd name="T2" fmla="*/ 4542 w 17054"/>
                  <a:gd name="T3" fmla="*/ 12150 h 18080"/>
                  <a:gd name="T4" fmla="*/ 7493 w 17054"/>
                  <a:gd name="T5" fmla="*/ 12150 h 18080"/>
                  <a:gd name="T6" fmla="*/ 0 w 17054"/>
                  <a:gd name="T7" fmla="*/ 0 h 18080"/>
                  <a:gd name="T8" fmla="*/ 6611 w 17054"/>
                  <a:gd name="T9" fmla="*/ 0 h 18080"/>
                  <a:gd name="T10" fmla="*/ 14103 w 17054"/>
                  <a:gd name="T11" fmla="*/ 12150 h 18080"/>
                  <a:gd name="T12" fmla="*/ 17054 w 17054"/>
                  <a:gd name="T13" fmla="*/ 12150 h 18080"/>
                  <a:gd name="T14" fmla="*/ 11237 w 17054"/>
                  <a:gd name="T15" fmla="*/ 18080 h 180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54" h="18080">
                    <a:moveTo>
                      <a:pt x="11237" y="18080"/>
                    </a:moveTo>
                    <a:lnTo>
                      <a:pt x="4542" y="12150"/>
                    </a:lnTo>
                    <a:lnTo>
                      <a:pt x="7493" y="12150"/>
                    </a:lnTo>
                    <a:cubicBezTo>
                      <a:pt x="6385" y="4876"/>
                      <a:pt x="3378" y="0"/>
                      <a:pt x="0" y="0"/>
                    </a:cubicBezTo>
                    <a:lnTo>
                      <a:pt x="6611" y="0"/>
                    </a:lnTo>
                    <a:cubicBezTo>
                      <a:pt x="9988" y="0"/>
                      <a:pt x="12995" y="4876"/>
                      <a:pt x="14103" y="12150"/>
                    </a:cubicBezTo>
                    <a:lnTo>
                      <a:pt x="17054" y="12150"/>
                    </a:lnTo>
                    <a:lnTo>
                      <a:pt x="11237" y="18080"/>
                    </a:lnTo>
                    <a:close/>
                  </a:path>
                </a:pathLst>
              </a:custGeom>
              <a:solidFill>
                <a:schemeClr val="accent3">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grpSp>
      </p:grpSp>
      <p:sp>
        <p:nvSpPr>
          <p:cNvPr id="9" name="Rectangle 8"/>
          <p:cNvSpPr/>
          <p:nvPr/>
        </p:nvSpPr>
        <p:spPr>
          <a:xfrm>
            <a:off x="2548358" y="3118297"/>
            <a:ext cx="3536829" cy="461665"/>
          </a:xfrm>
          <a:prstGeom prst="rect">
            <a:avLst/>
          </a:prstGeom>
        </p:spPr>
        <p:txBody>
          <a:bodyPr wrap="square">
            <a:spAutoFit/>
          </a:bodyPr>
          <a:lstStyle/>
          <a:p>
            <a:r>
              <a:rPr lang="en-US" sz="2400" b="1" dirty="0" smtClean="0">
                <a:solidFill>
                  <a:schemeClr val="bg1"/>
                </a:solidFill>
              </a:rPr>
              <a:t>. . . wanted MORE! </a:t>
            </a:r>
            <a:endParaRPr lang="en-US" sz="2400" dirty="0">
              <a:solidFill>
                <a:schemeClr val="bg1"/>
              </a:solidFill>
            </a:endParaRPr>
          </a:p>
        </p:txBody>
      </p:sp>
    </p:spTree>
    <p:custDataLst>
      <p:tags r:id="rId1"/>
    </p:custDataLst>
    <p:extLst>
      <p:ext uri="{BB962C8B-B14F-4D97-AF65-F5344CB8AC3E}">
        <p14:creationId xmlns:p14="http://schemas.microsoft.com/office/powerpoint/2010/main" val="60349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solidFill>
                  <a:srgbClr val="6D9F00"/>
                </a:solidFill>
                <a:latin typeface="+mn-lt"/>
                <a:ea typeface="+mn-ea"/>
                <a:cs typeface="+mn-cs"/>
              </a:rPr>
              <a:t>But Big Investors . . .</a:t>
            </a:r>
          </a:p>
        </p:txBody>
      </p:sp>
      <p:grpSp>
        <p:nvGrpSpPr>
          <p:cNvPr id="23" name="Group 22"/>
          <p:cNvGrpSpPr/>
          <p:nvPr/>
        </p:nvGrpSpPr>
        <p:grpSpPr>
          <a:xfrm>
            <a:off x="289723" y="1205716"/>
            <a:ext cx="8564554" cy="4748494"/>
            <a:chOff x="1250574" y="1667435"/>
            <a:chExt cx="6669744" cy="3697943"/>
          </a:xfrm>
        </p:grpSpPr>
        <p:sp>
          <p:nvSpPr>
            <p:cNvPr id="8" name="Explosion 2 7"/>
            <p:cNvSpPr/>
            <p:nvPr/>
          </p:nvSpPr>
          <p:spPr>
            <a:xfrm>
              <a:off x="2454088" y="1966126"/>
              <a:ext cx="3907655" cy="3014477"/>
            </a:xfrm>
            <a:prstGeom prst="irregularSeal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2800" b="1" dirty="0" smtClean="0"/>
                <a:t/>
              </a:r>
              <a:br>
                <a:rPr lang="en-US" sz="2800" b="1" dirty="0" smtClean="0"/>
              </a:br>
              <a:endParaRPr lang="en-US" sz="2800" b="1" dirty="0"/>
            </a:p>
          </p:txBody>
        </p:sp>
        <p:grpSp>
          <p:nvGrpSpPr>
            <p:cNvPr id="21" name="Group 20"/>
            <p:cNvGrpSpPr/>
            <p:nvPr/>
          </p:nvGrpSpPr>
          <p:grpSpPr>
            <a:xfrm>
              <a:off x="1250574" y="1667435"/>
              <a:ext cx="2823885" cy="1344708"/>
              <a:chOff x="1250574" y="1667435"/>
              <a:chExt cx="2823885" cy="1344708"/>
            </a:xfrm>
          </p:grpSpPr>
          <p:sp>
            <p:nvSpPr>
              <p:cNvPr id="4" name="Rounded Rectangle 3"/>
              <p:cNvSpPr/>
              <p:nvPr/>
            </p:nvSpPr>
            <p:spPr>
              <a:xfrm>
                <a:off x="1250574" y="1667435"/>
                <a:ext cx="2124638" cy="1344708"/>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State </a:t>
                </a:r>
                <a:br>
                  <a:rPr lang="en-US" sz="2400" dirty="0" smtClean="0"/>
                </a:br>
                <a:r>
                  <a:rPr lang="en-US" sz="2400" dirty="0" smtClean="0"/>
                  <a:t>Pension Plans</a:t>
                </a:r>
                <a:endParaRPr lang="en-US" sz="2400" dirty="0"/>
              </a:p>
            </p:txBody>
          </p:sp>
          <p:sp>
            <p:nvSpPr>
              <p:cNvPr id="13" name="Freeform 6"/>
              <p:cNvSpPr>
                <a:spLocks/>
              </p:cNvSpPr>
              <p:nvPr/>
            </p:nvSpPr>
            <p:spPr bwMode="auto">
              <a:xfrm>
                <a:off x="2825750" y="1667435"/>
                <a:ext cx="1248709" cy="1323167"/>
              </a:xfrm>
              <a:custGeom>
                <a:avLst/>
                <a:gdLst>
                  <a:gd name="T0" fmla="*/ 11237 w 17054"/>
                  <a:gd name="T1" fmla="*/ 18080 h 18080"/>
                  <a:gd name="T2" fmla="*/ 4542 w 17054"/>
                  <a:gd name="T3" fmla="*/ 12150 h 18080"/>
                  <a:gd name="T4" fmla="*/ 7493 w 17054"/>
                  <a:gd name="T5" fmla="*/ 12150 h 18080"/>
                  <a:gd name="T6" fmla="*/ 0 w 17054"/>
                  <a:gd name="T7" fmla="*/ 0 h 18080"/>
                  <a:gd name="T8" fmla="*/ 6611 w 17054"/>
                  <a:gd name="T9" fmla="*/ 0 h 18080"/>
                  <a:gd name="T10" fmla="*/ 14103 w 17054"/>
                  <a:gd name="T11" fmla="*/ 12150 h 18080"/>
                  <a:gd name="T12" fmla="*/ 17054 w 17054"/>
                  <a:gd name="T13" fmla="*/ 12150 h 18080"/>
                  <a:gd name="T14" fmla="*/ 11237 w 17054"/>
                  <a:gd name="T15" fmla="*/ 18080 h 180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54" h="18080">
                    <a:moveTo>
                      <a:pt x="11237" y="18080"/>
                    </a:moveTo>
                    <a:lnTo>
                      <a:pt x="4542" y="12150"/>
                    </a:lnTo>
                    <a:lnTo>
                      <a:pt x="7493" y="12150"/>
                    </a:lnTo>
                    <a:cubicBezTo>
                      <a:pt x="6385" y="4876"/>
                      <a:pt x="3378" y="0"/>
                      <a:pt x="0" y="0"/>
                    </a:cubicBezTo>
                    <a:lnTo>
                      <a:pt x="6611" y="0"/>
                    </a:lnTo>
                    <a:cubicBezTo>
                      <a:pt x="9988" y="0"/>
                      <a:pt x="12995" y="4876"/>
                      <a:pt x="14103" y="12150"/>
                    </a:cubicBezTo>
                    <a:lnTo>
                      <a:pt x="17054" y="12150"/>
                    </a:lnTo>
                    <a:lnTo>
                      <a:pt x="11237" y="18080"/>
                    </a:lnTo>
                    <a:close/>
                  </a:path>
                </a:pathLst>
              </a:custGeom>
              <a:solidFill>
                <a:srgbClr val="00277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grpSp>
        <p:grpSp>
          <p:nvGrpSpPr>
            <p:cNvPr id="22" name="Group 21"/>
            <p:cNvGrpSpPr/>
            <p:nvPr/>
          </p:nvGrpSpPr>
          <p:grpSpPr>
            <a:xfrm>
              <a:off x="5093663" y="1667435"/>
              <a:ext cx="2826655" cy="1344708"/>
              <a:chOff x="5093663" y="1667435"/>
              <a:chExt cx="2826655" cy="1344708"/>
            </a:xfrm>
          </p:grpSpPr>
          <p:sp>
            <p:nvSpPr>
              <p:cNvPr id="6" name="Rounded Rectangle 5"/>
              <p:cNvSpPr/>
              <p:nvPr/>
            </p:nvSpPr>
            <p:spPr>
              <a:xfrm>
                <a:off x="5795680" y="1667435"/>
                <a:ext cx="2124638" cy="134470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Private </a:t>
                </a:r>
                <a:br>
                  <a:rPr lang="en-US" sz="2400" dirty="0" smtClean="0"/>
                </a:br>
                <a:r>
                  <a:rPr lang="en-US" sz="2400" dirty="0" smtClean="0"/>
                  <a:t>Pension Plans and Foundations</a:t>
                </a:r>
                <a:endParaRPr lang="en-US" sz="2400" dirty="0"/>
              </a:p>
            </p:txBody>
          </p:sp>
          <p:sp>
            <p:nvSpPr>
              <p:cNvPr id="17" name="Freeform 6"/>
              <p:cNvSpPr>
                <a:spLocks/>
              </p:cNvSpPr>
              <p:nvPr/>
            </p:nvSpPr>
            <p:spPr bwMode="auto">
              <a:xfrm flipH="1">
                <a:off x="5093663" y="1667435"/>
                <a:ext cx="1248709" cy="1323167"/>
              </a:xfrm>
              <a:custGeom>
                <a:avLst/>
                <a:gdLst>
                  <a:gd name="T0" fmla="*/ 11237 w 17054"/>
                  <a:gd name="T1" fmla="*/ 18080 h 18080"/>
                  <a:gd name="T2" fmla="*/ 4542 w 17054"/>
                  <a:gd name="T3" fmla="*/ 12150 h 18080"/>
                  <a:gd name="T4" fmla="*/ 7493 w 17054"/>
                  <a:gd name="T5" fmla="*/ 12150 h 18080"/>
                  <a:gd name="T6" fmla="*/ 0 w 17054"/>
                  <a:gd name="T7" fmla="*/ 0 h 18080"/>
                  <a:gd name="T8" fmla="*/ 6611 w 17054"/>
                  <a:gd name="T9" fmla="*/ 0 h 18080"/>
                  <a:gd name="T10" fmla="*/ 14103 w 17054"/>
                  <a:gd name="T11" fmla="*/ 12150 h 18080"/>
                  <a:gd name="T12" fmla="*/ 17054 w 17054"/>
                  <a:gd name="T13" fmla="*/ 12150 h 18080"/>
                  <a:gd name="T14" fmla="*/ 11237 w 17054"/>
                  <a:gd name="T15" fmla="*/ 18080 h 180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54" h="18080">
                    <a:moveTo>
                      <a:pt x="11237" y="18080"/>
                    </a:moveTo>
                    <a:lnTo>
                      <a:pt x="4542" y="12150"/>
                    </a:lnTo>
                    <a:lnTo>
                      <a:pt x="7493" y="12150"/>
                    </a:lnTo>
                    <a:cubicBezTo>
                      <a:pt x="6385" y="4876"/>
                      <a:pt x="3378" y="0"/>
                      <a:pt x="0" y="0"/>
                    </a:cubicBezTo>
                    <a:lnTo>
                      <a:pt x="6611" y="0"/>
                    </a:lnTo>
                    <a:cubicBezTo>
                      <a:pt x="9988" y="0"/>
                      <a:pt x="12995" y="4876"/>
                      <a:pt x="14103" y="12150"/>
                    </a:cubicBezTo>
                    <a:lnTo>
                      <a:pt x="17054" y="12150"/>
                    </a:lnTo>
                    <a:lnTo>
                      <a:pt x="11237" y="18080"/>
                    </a:lnTo>
                    <a:close/>
                  </a:path>
                </a:pathLst>
              </a:custGeom>
              <a:solidFill>
                <a:schemeClr val="accent5">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grpSp>
        <p:grpSp>
          <p:nvGrpSpPr>
            <p:cNvPr id="20" name="Group 19"/>
            <p:cNvGrpSpPr/>
            <p:nvPr/>
          </p:nvGrpSpPr>
          <p:grpSpPr>
            <a:xfrm>
              <a:off x="1250574" y="4020670"/>
              <a:ext cx="2823885" cy="1344708"/>
              <a:chOff x="1250574" y="4020670"/>
              <a:chExt cx="2823885" cy="1344708"/>
            </a:xfrm>
          </p:grpSpPr>
          <p:sp>
            <p:nvSpPr>
              <p:cNvPr id="5" name="Rounded Rectangle 4"/>
              <p:cNvSpPr/>
              <p:nvPr/>
            </p:nvSpPr>
            <p:spPr>
              <a:xfrm>
                <a:off x="1250574" y="4020670"/>
                <a:ext cx="2124638" cy="1344708"/>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Life Insurance Companies</a:t>
                </a:r>
                <a:endParaRPr lang="en-US" sz="2400" dirty="0"/>
              </a:p>
            </p:txBody>
          </p:sp>
          <p:sp>
            <p:nvSpPr>
              <p:cNvPr id="18" name="Freeform 6"/>
              <p:cNvSpPr>
                <a:spLocks/>
              </p:cNvSpPr>
              <p:nvPr/>
            </p:nvSpPr>
            <p:spPr bwMode="auto">
              <a:xfrm flipV="1">
                <a:off x="2825750" y="4042211"/>
                <a:ext cx="1248709" cy="1323167"/>
              </a:xfrm>
              <a:custGeom>
                <a:avLst/>
                <a:gdLst>
                  <a:gd name="T0" fmla="*/ 11237 w 17054"/>
                  <a:gd name="T1" fmla="*/ 18080 h 18080"/>
                  <a:gd name="T2" fmla="*/ 4542 w 17054"/>
                  <a:gd name="T3" fmla="*/ 12150 h 18080"/>
                  <a:gd name="T4" fmla="*/ 7493 w 17054"/>
                  <a:gd name="T5" fmla="*/ 12150 h 18080"/>
                  <a:gd name="T6" fmla="*/ 0 w 17054"/>
                  <a:gd name="T7" fmla="*/ 0 h 18080"/>
                  <a:gd name="T8" fmla="*/ 6611 w 17054"/>
                  <a:gd name="T9" fmla="*/ 0 h 18080"/>
                  <a:gd name="T10" fmla="*/ 14103 w 17054"/>
                  <a:gd name="T11" fmla="*/ 12150 h 18080"/>
                  <a:gd name="T12" fmla="*/ 17054 w 17054"/>
                  <a:gd name="T13" fmla="*/ 12150 h 18080"/>
                  <a:gd name="T14" fmla="*/ 11237 w 17054"/>
                  <a:gd name="T15" fmla="*/ 18080 h 180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54" h="18080">
                    <a:moveTo>
                      <a:pt x="11237" y="18080"/>
                    </a:moveTo>
                    <a:lnTo>
                      <a:pt x="4542" y="12150"/>
                    </a:lnTo>
                    <a:lnTo>
                      <a:pt x="7493" y="12150"/>
                    </a:lnTo>
                    <a:cubicBezTo>
                      <a:pt x="6385" y="4876"/>
                      <a:pt x="3378" y="0"/>
                      <a:pt x="0" y="0"/>
                    </a:cubicBezTo>
                    <a:lnTo>
                      <a:pt x="6611" y="0"/>
                    </a:lnTo>
                    <a:cubicBezTo>
                      <a:pt x="9988" y="0"/>
                      <a:pt x="12995" y="4876"/>
                      <a:pt x="14103" y="12150"/>
                    </a:cubicBezTo>
                    <a:lnTo>
                      <a:pt x="17054" y="12150"/>
                    </a:lnTo>
                    <a:lnTo>
                      <a:pt x="11237" y="18080"/>
                    </a:lnTo>
                    <a:close/>
                  </a:path>
                </a:pathLst>
              </a:custGeom>
              <a:solidFill>
                <a:schemeClr val="accent2">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grpSp>
        <p:grpSp>
          <p:nvGrpSpPr>
            <p:cNvPr id="16" name="Group 15"/>
            <p:cNvGrpSpPr/>
            <p:nvPr/>
          </p:nvGrpSpPr>
          <p:grpSpPr>
            <a:xfrm>
              <a:off x="5093663" y="4020670"/>
              <a:ext cx="2826655" cy="1344708"/>
              <a:chOff x="5093663" y="4020670"/>
              <a:chExt cx="2826655" cy="1344708"/>
            </a:xfrm>
          </p:grpSpPr>
          <p:sp>
            <p:nvSpPr>
              <p:cNvPr id="7" name="Rounded Rectangle 6"/>
              <p:cNvSpPr/>
              <p:nvPr/>
            </p:nvSpPr>
            <p:spPr>
              <a:xfrm>
                <a:off x="5795680" y="4020670"/>
                <a:ext cx="2124638" cy="1344708"/>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Ultra high Net-Worth Individuals</a:t>
                </a:r>
                <a:endParaRPr lang="en-US" sz="2400" dirty="0"/>
              </a:p>
            </p:txBody>
          </p:sp>
          <p:sp>
            <p:nvSpPr>
              <p:cNvPr id="19" name="Freeform 6"/>
              <p:cNvSpPr>
                <a:spLocks/>
              </p:cNvSpPr>
              <p:nvPr/>
            </p:nvSpPr>
            <p:spPr bwMode="auto">
              <a:xfrm flipH="1" flipV="1">
                <a:off x="5093663" y="4042211"/>
                <a:ext cx="1248709" cy="1323167"/>
              </a:xfrm>
              <a:custGeom>
                <a:avLst/>
                <a:gdLst>
                  <a:gd name="T0" fmla="*/ 11237 w 17054"/>
                  <a:gd name="T1" fmla="*/ 18080 h 18080"/>
                  <a:gd name="T2" fmla="*/ 4542 w 17054"/>
                  <a:gd name="T3" fmla="*/ 12150 h 18080"/>
                  <a:gd name="T4" fmla="*/ 7493 w 17054"/>
                  <a:gd name="T5" fmla="*/ 12150 h 18080"/>
                  <a:gd name="T6" fmla="*/ 0 w 17054"/>
                  <a:gd name="T7" fmla="*/ 0 h 18080"/>
                  <a:gd name="T8" fmla="*/ 6611 w 17054"/>
                  <a:gd name="T9" fmla="*/ 0 h 18080"/>
                  <a:gd name="T10" fmla="*/ 14103 w 17054"/>
                  <a:gd name="T11" fmla="*/ 12150 h 18080"/>
                  <a:gd name="T12" fmla="*/ 17054 w 17054"/>
                  <a:gd name="T13" fmla="*/ 12150 h 18080"/>
                  <a:gd name="T14" fmla="*/ 11237 w 17054"/>
                  <a:gd name="T15" fmla="*/ 18080 h 180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54" h="18080">
                    <a:moveTo>
                      <a:pt x="11237" y="18080"/>
                    </a:moveTo>
                    <a:lnTo>
                      <a:pt x="4542" y="12150"/>
                    </a:lnTo>
                    <a:lnTo>
                      <a:pt x="7493" y="12150"/>
                    </a:lnTo>
                    <a:cubicBezTo>
                      <a:pt x="6385" y="4876"/>
                      <a:pt x="3378" y="0"/>
                      <a:pt x="0" y="0"/>
                    </a:cubicBezTo>
                    <a:lnTo>
                      <a:pt x="6611" y="0"/>
                    </a:lnTo>
                    <a:cubicBezTo>
                      <a:pt x="9988" y="0"/>
                      <a:pt x="12995" y="4876"/>
                      <a:pt x="14103" y="12150"/>
                    </a:cubicBezTo>
                    <a:lnTo>
                      <a:pt x="17054" y="12150"/>
                    </a:lnTo>
                    <a:lnTo>
                      <a:pt x="11237" y="18080"/>
                    </a:lnTo>
                    <a:close/>
                  </a:path>
                </a:pathLst>
              </a:custGeom>
              <a:solidFill>
                <a:schemeClr val="accent3">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grpSp>
      </p:grpSp>
      <p:sp>
        <p:nvSpPr>
          <p:cNvPr id="9" name="Rectangle 8"/>
          <p:cNvSpPr/>
          <p:nvPr/>
        </p:nvSpPr>
        <p:spPr>
          <a:xfrm>
            <a:off x="2548358" y="3118297"/>
            <a:ext cx="3536829" cy="461665"/>
          </a:xfrm>
          <a:prstGeom prst="rect">
            <a:avLst/>
          </a:prstGeom>
        </p:spPr>
        <p:txBody>
          <a:bodyPr wrap="square">
            <a:spAutoFit/>
          </a:bodyPr>
          <a:lstStyle/>
          <a:p>
            <a:r>
              <a:rPr lang="en-US" sz="2400" b="1" dirty="0" smtClean="0">
                <a:solidFill>
                  <a:schemeClr val="bg1"/>
                </a:solidFill>
              </a:rPr>
              <a:t>. . . wanted MORE! </a:t>
            </a:r>
            <a:endParaRPr lang="en-US" sz="2400" dirty="0">
              <a:solidFill>
                <a:schemeClr val="bg1"/>
              </a:solidFill>
            </a:endParaRPr>
          </a:p>
        </p:txBody>
      </p:sp>
      <p:sp>
        <p:nvSpPr>
          <p:cNvPr id="10" name="TextBox 9"/>
          <p:cNvSpPr txBox="1"/>
          <p:nvPr/>
        </p:nvSpPr>
        <p:spPr>
          <a:xfrm>
            <a:off x="3624100" y="897939"/>
            <a:ext cx="1575623" cy="615553"/>
          </a:xfrm>
          <a:prstGeom prst="rect">
            <a:avLst/>
          </a:prstGeom>
          <a:noFill/>
        </p:spPr>
        <p:txBody>
          <a:bodyPr vert="horz" wrap="square" lIns="0" tIns="0" rIns="0" bIns="0" rtlCol="0">
            <a:spAutoFit/>
          </a:bodyPr>
          <a:lstStyle/>
          <a:p>
            <a:pPr algn="ctr">
              <a:spcBef>
                <a:spcPts val="200"/>
              </a:spcBef>
              <a:buSzPct val="100000"/>
            </a:pPr>
            <a:r>
              <a:rPr lang="en-US" sz="2000" b="1" dirty="0">
                <a:solidFill>
                  <a:srgbClr val="6D9F00"/>
                </a:solidFill>
              </a:rPr>
              <a:t>More Choices</a:t>
            </a:r>
          </a:p>
        </p:txBody>
      </p:sp>
    </p:spTree>
    <p:custDataLst>
      <p:tags r:id="rId1"/>
    </p:custDataLst>
    <p:extLst>
      <p:ext uri="{BB962C8B-B14F-4D97-AF65-F5344CB8AC3E}">
        <p14:creationId xmlns:p14="http://schemas.microsoft.com/office/powerpoint/2010/main" val="2215065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solidFill>
                  <a:srgbClr val="6D9F00"/>
                </a:solidFill>
                <a:latin typeface="+mn-lt"/>
                <a:ea typeface="+mn-ea"/>
                <a:cs typeface="+mn-cs"/>
              </a:rPr>
              <a:t>But Big Investors . . .</a:t>
            </a:r>
          </a:p>
        </p:txBody>
      </p:sp>
      <p:grpSp>
        <p:nvGrpSpPr>
          <p:cNvPr id="23" name="Group 22"/>
          <p:cNvGrpSpPr/>
          <p:nvPr/>
        </p:nvGrpSpPr>
        <p:grpSpPr>
          <a:xfrm>
            <a:off x="289723" y="1205716"/>
            <a:ext cx="8564554" cy="4748494"/>
            <a:chOff x="1250574" y="1667435"/>
            <a:chExt cx="6669744" cy="3697943"/>
          </a:xfrm>
        </p:grpSpPr>
        <p:sp>
          <p:nvSpPr>
            <p:cNvPr id="8" name="Explosion 2 7"/>
            <p:cNvSpPr/>
            <p:nvPr/>
          </p:nvSpPr>
          <p:spPr>
            <a:xfrm>
              <a:off x="2454088" y="1966126"/>
              <a:ext cx="3907655" cy="3014477"/>
            </a:xfrm>
            <a:prstGeom prst="irregularSeal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2800" b="1" dirty="0" smtClean="0"/>
                <a:t/>
              </a:r>
              <a:br>
                <a:rPr lang="en-US" sz="2800" b="1" dirty="0" smtClean="0"/>
              </a:br>
              <a:endParaRPr lang="en-US" sz="2800" b="1" dirty="0"/>
            </a:p>
          </p:txBody>
        </p:sp>
        <p:grpSp>
          <p:nvGrpSpPr>
            <p:cNvPr id="21" name="Group 20"/>
            <p:cNvGrpSpPr/>
            <p:nvPr/>
          </p:nvGrpSpPr>
          <p:grpSpPr>
            <a:xfrm>
              <a:off x="1250574" y="1667435"/>
              <a:ext cx="2823885" cy="1344708"/>
              <a:chOff x="1250574" y="1667435"/>
              <a:chExt cx="2823885" cy="1344708"/>
            </a:xfrm>
          </p:grpSpPr>
          <p:sp>
            <p:nvSpPr>
              <p:cNvPr id="4" name="Rounded Rectangle 3"/>
              <p:cNvSpPr/>
              <p:nvPr/>
            </p:nvSpPr>
            <p:spPr>
              <a:xfrm>
                <a:off x="1250574" y="1667435"/>
                <a:ext cx="2124638" cy="1344708"/>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State </a:t>
                </a:r>
                <a:br>
                  <a:rPr lang="en-US" sz="2400" dirty="0" smtClean="0"/>
                </a:br>
                <a:r>
                  <a:rPr lang="en-US" sz="2400" dirty="0" smtClean="0"/>
                  <a:t>Pension Plans</a:t>
                </a:r>
                <a:endParaRPr lang="en-US" sz="2400" dirty="0"/>
              </a:p>
            </p:txBody>
          </p:sp>
          <p:sp>
            <p:nvSpPr>
              <p:cNvPr id="13" name="Freeform 6"/>
              <p:cNvSpPr>
                <a:spLocks/>
              </p:cNvSpPr>
              <p:nvPr/>
            </p:nvSpPr>
            <p:spPr bwMode="auto">
              <a:xfrm>
                <a:off x="2825750" y="1667435"/>
                <a:ext cx="1248709" cy="1323167"/>
              </a:xfrm>
              <a:custGeom>
                <a:avLst/>
                <a:gdLst>
                  <a:gd name="T0" fmla="*/ 11237 w 17054"/>
                  <a:gd name="T1" fmla="*/ 18080 h 18080"/>
                  <a:gd name="T2" fmla="*/ 4542 w 17054"/>
                  <a:gd name="T3" fmla="*/ 12150 h 18080"/>
                  <a:gd name="T4" fmla="*/ 7493 w 17054"/>
                  <a:gd name="T5" fmla="*/ 12150 h 18080"/>
                  <a:gd name="T6" fmla="*/ 0 w 17054"/>
                  <a:gd name="T7" fmla="*/ 0 h 18080"/>
                  <a:gd name="T8" fmla="*/ 6611 w 17054"/>
                  <a:gd name="T9" fmla="*/ 0 h 18080"/>
                  <a:gd name="T10" fmla="*/ 14103 w 17054"/>
                  <a:gd name="T11" fmla="*/ 12150 h 18080"/>
                  <a:gd name="T12" fmla="*/ 17054 w 17054"/>
                  <a:gd name="T13" fmla="*/ 12150 h 18080"/>
                  <a:gd name="T14" fmla="*/ 11237 w 17054"/>
                  <a:gd name="T15" fmla="*/ 18080 h 180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54" h="18080">
                    <a:moveTo>
                      <a:pt x="11237" y="18080"/>
                    </a:moveTo>
                    <a:lnTo>
                      <a:pt x="4542" y="12150"/>
                    </a:lnTo>
                    <a:lnTo>
                      <a:pt x="7493" y="12150"/>
                    </a:lnTo>
                    <a:cubicBezTo>
                      <a:pt x="6385" y="4876"/>
                      <a:pt x="3378" y="0"/>
                      <a:pt x="0" y="0"/>
                    </a:cubicBezTo>
                    <a:lnTo>
                      <a:pt x="6611" y="0"/>
                    </a:lnTo>
                    <a:cubicBezTo>
                      <a:pt x="9988" y="0"/>
                      <a:pt x="12995" y="4876"/>
                      <a:pt x="14103" y="12150"/>
                    </a:cubicBezTo>
                    <a:lnTo>
                      <a:pt x="17054" y="12150"/>
                    </a:lnTo>
                    <a:lnTo>
                      <a:pt x="11237" y="18080"/>
                    </a:lnTo>
                    <a:close/>
                  </a:path>
                </a:pathLst>
              </a:custGeom>
              <a:solidFill>
                <a:srgbClr val="00277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grpSp>
        <p:grpSp>
          <p:nvGrpSpPr>
            <p:cNvPr id="22" name="Group 21"/>
            <p:cNvGrpSpPr/>
            <p:nvPr/>
          </p:nvGrpSpPr>
          <p:grpSpPr>
            <a:xfrm>
              <a:off x="5093663" y="1667435"/>
              <a:ext cx="2826655" cy="1344708"/>
              <a:chOff x="5093663" y="1667435"/>
              <a:chExt cx="2826655" cy="1344708"/>
            </a:xfrm>
          </p:grpSpPr>
          <p:sp>
            <p:nvSpPr>
              <p:cNvPr id="6" name="Rounded Rectangle 5"/>
              <p:cNvSpPr/>
              <p:nvPr/>
            </p:nvSpPr>
            <p:spPr>
              <a:xfrm>
                <a:off x="5795680" y="1667435"/>
                <a:ext cx="2124638" cy="134470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Private </a:t>
                </a:r>
                <a:br>
                  <a:rPr lang="en-US" sz="2400" dirty="0" smtClean="0"/>
                </a:br>
                <a:r>
                  <a:rPr lang="en-US" sz="2400" dirty="0" smtClean="0"/>
                  <a:t>Pension Plans and Foundations</a:t>
                </a:r>
                <a:endParaRPr lang="en-US" sz="2400" dirty="0"/>
              </a:p>
            </p:txBody>
          </p:sp>
          <p:sp>
            <p:nvSpPr>
              <p:cNvPr id="17" name="Freeform 6"/>
              <p:cNvSpPr>
                <a:spLocks/>
              </p:cNvSpPr>
              <p:nvPr/>
            </p:nvSpPr>
            <p:spPr bwMode="auto">
              <a:xfrm flipH="1">
                <a:off x="5093663" y="1667435"/>
                <a:ext cx="1248709" cy="1323167"/>
              </a:xfrm>
              <a:custGeom>
                <a:avLst/>
                <a:gdLst>
                  <a:gd name="T0" fmla="*/ 11237 w 17054"/>
                  <a:gd name="T1" fmla="*/ 18080 h 18080"/>
                  <a:gd name="T2" fmla="*/ 4542 w 17054"/>
                  <a:gd name="T3" fmla="*/ 12150 h 18080"/>
                  <a:gd name="T4" fmla="*/ 7493 w 17054"/>
                  <a:gd name="T5" fmla="*/ 12150 h 18080"/>
                  <a:gd name="T6" fmla="*/ 0 w 17054"/>
                  <a:gd name="T7" fmla="*/ 0 h 18080"/>
                  <a:gd name="T8" fmla="*/ 6611 w 17054"/>
                  <a:gd name="T9" fmla="*/ 0 h 18080"/>
                  <a:gd name="T10" fmla="*/ 14103 w 17054"/>
                  <a:gd name="T11" fmla="*/ 12150 h 18080"/>
                  <a:gd name="T12" fmla="*/ 17054 w 17054"/>
                  <a:gd name="T13" fmla="*/ 12150 h 18080"/>
                  <a:gd name="T14" fmla="*/ 11237 w 17054"/>
                  <a:gd name="T15" fmla="*/ 18080 h 180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54" h="18080">
                    <a:moveTo>
                      <a:pt x="11237" y="18080"/>
                    </a:moveTo>
                    <a:lnTo>
                      <a:pt x="4542" y="12150"/>
                    </a:lnTo>
                    <a:lnTo>
                      <a:pt x="7493" y="12150"/>
                    </a:lnTo>
                    <a:cubicBezTo>
                      <a:pt x="6385" y="4876"/>
                      <a:pt x="3378" y="0"/>
                      <a:pt x="0" y="0"/>
                    </a:cubicBezTo>
                    <a:lnTo>
                      <a:pt x="6611" y="0"/>
                    </a:lnTo>
                    <a:cubicBezTo>
                      <a:pt x="9988" y="0"/>
                      <a:pt x="12995" y="4876"/>
                      <a:pt x="14103" y="12150"/>
                    </a:cubicBezTo>
                    <a:lnTo>
                      <a:pt x="17054" y="12150"/>
                    </a:lnTo>
                    <a:lnTo>
                      <a:pt x="11237" y="18080"/>
                    </a:lnTo>
                    <a:close/>
                  </a:path>
                </a:pathLst>
              </a:custGeom>
              <a:solidFill>
                <a:schemeClr val="accent5">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grpSp>
        <p:grpSp>
          <p:nvGrpSpPr>
            <p:cNvPr id="20" name="Group 19"/>
            <p:cNvGrpSpPr/>
            <p:nvPr/>
          </p:nvGrpSpPr>
          <p:grpSpPr>
            <a:xfrm>
              <a:off x="1250574" y="4020670"/>
              <a:ext cx="2823885" cy="1344708"/>
              <a:chOff x="1250574" y="4020670"/>
              <a:chExt cx="2823885" cy="1344708"/>
            </a:xfrm>
          </p:grpSpPr>
          <p:sp>
            <p:nvSpPr>
              <p:cNvPr id="5" name="Rounded Rectangle 4"/>
              <p:cNvSpPr/>
              <p:nvPr/>
            </p:nvSpPr>
            <p:spPr>
              <a:xfrm>
                <a:off x="1250574" y="4020670"/>
                <a:ext cx="2124638" cy="1344708"/>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Life Insurance Companies</a:t>
                </a:r>
                <a:endParaRPr lang="en-US" sz="2400" dirty="0"/>
              </a:p>
            </p:txBody>
          </p:sp>
          <p:sp>
            <p:nvSpPr>
              <p:cNvPr id="18" name="Freeform 6"/>
              <p:cNvSpPr>
                <a:spLocks/>
              </p:cNvSpPr>
              <p:nvPr/>
            </p:nvSpPr>
            <p:spPr bwMode="auto">
              <a:xfrm flipV="1">
                <a:off x="2825750" y="4042211"/>
                <a:ext cx="1248709" cy="1323167"/>
              </a:xfrm>
              <a:custGeom>
                <a:avLst/>
                <a:gdLst>
                  <a:gd name="T0" fmla="*/ 11237 w 17054"/>
                  <a:gd name="T1" fmla="*/ 18080 h 18080"/>
                  <a:gd name="T2" fmla="*/ 4542 w 17054"/>
                  <a:gd name="T3" fmla="*/ 12150 h 18080"/>
                  <a:gd name="T4" fmla="*/ 7493 w 17054"/>
                  <a:gd name="T5" fmla="*/ 12150 h 18080"/>
                  <a:gd name="T6" fmla="*/ 0 w 17054"/>
                  <a:gd name="T7" fmla="*/ 0 h 18080"/>
                  <a:gd name="T8" fmla="*/ 6611 w 17054"/>
                  <a:gd name="T9" fmla="*/ 0 h 18080"/>
                  <a:gd name="T10" fmla="*/ 14103 w 17054"/>
                  <a:gd name="T11" fmla="*/ 12150 h 18080"/>
                  <a:gd name="T12" fmla="*/ 17054 w 17054"/>
                  <a:gd name="T13" fmla="*/ 12150 h 18080"/>
                  <a:gd name="T14" fmla="*/ 11237 w 17054"/>
                  <a:gd name="T15" fmla="*/ 18080 h 180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54" h="18080">
                    <a:moveTo>
                      <a:pt x="11237" y="18080"/>
                    </a:moveTo>
                    <a:lnTo>
                      <a:pt x="4542" y="12150"/>
                    </a:lnTo>
                    <a:lnTo>
                      <a:pt x="7493" y="12150"/>
                    </a:lnTo>
                    <a:cubicBezTo>
                      <a:pt x="6385" y="4876"/>
                      <a:pt x="3378" y="0"/>
                      <a:pt x="0" y="0"/>
                    </a:cubicBezTo>
                    <a:lnTo>
                      <a:pt x="6611" y="0"/>
                    </a:lnTo>
                    <a:cubicBezTo>
                      <a:pt x="9988" y="0"/>
                      <a:pt x="12995" y="4876"/>
                      <a:pt x="14103" y="12150"/>
                    </a:cubicBezTo>
                    <a:lnTo>
                      <a:pt x="17054" y="12150"/>
                    </a:lnTo>
                    <a:lnTo>
                      <a:pt x="11237" y="18080"/>
                    </a:lnTo>
                    <a:close/>
                  </a:path>
                </a:pathLst>
              </a:custGeom>
              <a:solidFill>
                <a:schemeClr val="accent2">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grpSp>
        <p:grpSp>
          <p:nvGrpSpPr>
            <p:cNvPr id="16" name="Group 15"/>
            <p:cNvGrpSpPr/>
            <p:nvPr/>
          </p:nvGrpSpPr>
          <p:grpSpPr>
            <a:xfrm>
              <a:off x="5093663" y="4020670"/>
              <a:ext cx="2826655" cy="1344708"/>
              <a:chOff x="5093663" y="4020670"/>
              <a:chExt cx="2826655" cy="1344708"/>
            </a:xfrm>
          </p:grpSpPr>
          <p:sp>
            <p:nvSpPr>
              <p:cNvPr id="7" name="Rounded Rectangle 6"/>
              <p:cNvSpPr/>
              <p:nvPr/>
            </p:nvSpPr>
            <p:spPr>
              <a:xfrm>
                <a:off x="5795680" y="4020670"/>
                <a:ext cx="2124638" cy="1344708"/>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Ultra high Net-Worth Individuals</a:t>
                </a:r>
                <a:endParaRPr lang="en-US" sz="2400" dirty="0"/>
              </a:p>
            </p:txBody>
          </p:sp>
          <p:sp>
            <p:nvSpPr>
              <p:cNvPr id="19" name="Freeform 6"/>
              <p:cNvSpPr>
                <a:spLocks/>
              </p:cNvSpPr>
              <p:nvPr/>
            </p:nvSpPr>
            <p:spPr bwMode="auto">
              <a:xfrm flipH="1" flipV="1">
                <a:off x="5093663" y="4042211"/>
                <a:ext cx="1248709" cy="1323167"/>
              </a:xfrm>
              <a:custGeom>
                <a:avLst/>
                <a:gdLst>
                  <a:gd name="T0" fmla="*/ 11237 w 17054"/>
                  <a:gd name="T1" fmla="*/ 18080 h 18080"/>
                  <a:gd name="T2" fmla="*/ 4542 w 17054"/>
                  <a:gd name="T3" fmla="*/ 12150 h 18080"/>
                  <a:gd name="T4" fmla="*/ 7493 w 17054"/>
                  <a:gd name="T5" fmla="*/ 12150 h 18080"/>
                  <a:gd name="T6" fmla="*/ 0 w 17054"/>
                  <a:gd name="T7" fmla="*/ 0 h 18080"/>
                  <a:gd name="T8" fmla="*/ 6611 w 17054"/>
                  <a:gd name="T9" fmla="*/ 0 h 18080"/>
                  <a:gd name="T10" fmla="*/ 14103 w 17054"/>
                  <a:gd name="T11" fmla="*/ 12150 h 18080"/>
                  <a:gd name="T12" fmla="*/ 17054 w 17054"/>
                  <a:gd name="T13" fmla="*/ 12150 h 18080"/>
                  <a:gd name="T14" fmla="*/ 11237 w 17054"/>
                  <a:gd name="T15" fmla="*/ 18080 h 180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54" h="18080">
                    <a:moveTo>
                      <a:pt x="11237" y="18080"/>
                    </a:moveTo>
                    <a:lnTo>
                      <a:pt x="4542" y="12150"/>
                    </a:lnTo>
                    <a:lnTo>
                      <a:pt x="7493" y="12150"/>
                    </a:lnTo>
                    <a:cubicBezTo>
                      <a:pt x="6385" y="4876"/>
                      <a:pt x="3378" y="0"/>
                      <a:pt x="0" y="0"/>
                    </a:cubicBezTo>
                    <a:lnTo>
                      <a:pt x="6611" y="0"/>
                    </a:lnTo>
                    <a:cubicBezTo>
                      <a:pt x="9988" y="0"/>
                      <a:pt x="12995" y="4876"/>
                      <a:pt x="14103" y="12150"/>
                    </a:cubicBezTo>
                    <a:lnTo>
                      <a:pt x="17054" y="12150"/>
                    </a:lnTo>
                    <a:lnTo>
                      <a:pt x="11237" y="18080"/>
                    </a:lnTo>
                    <a:close/>
                  </a:path>
                </a:pathLst>
              </a:custGeom>
              <a:solidFill>
                <a:schemeClr val="accent3">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2400"/>
              </a:p>
            </p:txBody>
          </p:sp>
        </p:grpSp>
      </p:grpSp>
      <p:sp>
        <p:nvSpPr>
          <p:cNvPr id="9" name="Rectangle 8"/>
          <p:cNvSpPr/>
          <p:nvPr/>
        </p:nvSpPr>
        <p:spPr>
          <a:xfrm>
            <a:off x="2548358" y="3118297"/>
            <a:ext cx="3536829" cy="461665"/>
          </a:xfrm>
          <a:prstGeom prst="rect">
            <a:avLst/>
          </a:prstGeom>
        </p:spPr>
        <p:txBody>
          <a:bodyPr wrap="square">
            <a:spAutoFit/>
          </a:bodyPr>
          <a:lstStyle/>
          <a:p>
            <a:r>
              <a:rPr lang="en-US" sz="2400" b="1" dirty="0" smtClean="0">
                <a:solidFill>
                  <a:schemeClr val="bg1"/>
                </a:solidFill>
              </a:rPr>
              <a:t>. . . wanted MORE! </a:t>
            </a:r>
            <a:endParaRPr lang="en-US" sz="2400" dirty="0">
              <a:solidFill>
                <a:schemeClr val="bg1"/>
              </a:solidFill>
            </a:endParaRPr>
          </a:p>
        </p:txBody>
      </p:sp>
      <p:sp>
        <p:nvSpPr>
          <p:cNvPr id="10" name="TextBox 9"/>
          <p:cNvSpPr txBox="1"/>
          <p:nvPr/>
        </p:nvSpPr>
        <p:spPr>
          <a:xfrm>
            <a:off x="3648974" y="930358"/>
            <a:ext cx="1575623" cy="615553"/>
          </a:xfrm>
          <a:prstGeom prst="rect">
            <a:avLst/>
          </a:prstGeom>
          <a:noFill/>
        </p:spPr>
        <p:txBody>
          <a:bodyPr vert="horz" wrap="square" lIns="0" tIns="0" rIns="0" bIns="0" rtlCol="0">
            <a:spAutoFit/>
          </a:bodyPr>
          <a:lstStyle/>
          <a:p>
            <a:pPr algn="ctr">
              <a:spcBef>
                <a:spcPts val="200"/>
              </a:spcBef>
              <a:buSzPct val="100000"/>
            </a:pPr>
            <a:r>
              <a:rPr lang="en-US" sz="2000" b="1" dirty="0">
                <a:solidFill>
                  <a:srgbClr val="6D9F00"/>
                </a:solidFill>
              </a:rPr>
              <a:t>More Choices</a:t>
            </a:r>
          </a:p>
        </p:txBody>
      </p:sp>
      <p:sp>
        <p:nvSpPr>
          <p:cNvPr id="11" name="TextBox 10"/>
          <p:cNvSpPr txBox="1"/>
          <p:nvPr/>
        </p:nvSpPr>
        <p:spPr>
          <a:xfrm>
            <a:off x="3688442" y="5104677"/>
            <a:ext cx="1664898" cy="1231106"/>
          </a:xfrm>
          <a:prstGeom prst="rect">
            <a:avLst/>
          </a:prstGeom>
          <a:noFill/>
        </p:spPr>
        <p:txBody>
          <a:bodyPr vert="horz" wrap="square" lIns="0" tIns="0" rIns="0" bIns="0" rtlCol="0">
            <a:spAutoFit/>
          </a:bodyPr>
          <a:lstStyle/>
          <a:p>
            <a:pPr algn="ctr">
              <a:spcBef>
                <a:spcPts val="200"/>
              </a:spcBef>
              <a:buSzPct val="100000"/>
            </a:pPr>
            <a:r>
              <a:rPr lang="en-US" sz="2000" b="1" dirty="0" smtClean="0">
                <a:solidFill>
                  <a:srgbClr val="6D9F00"/>
                </a:solidFill>
              </a:rPr>
              <a:t>And the Potential </a:t>
            </a:r>
            <a:r>
              <a:rPr lang="en-US" sz="2000" b="1" dirty="0">
                <a:solidFill>
                  <a:srgbClr val="6D9F00"/>
                </a:solidFill>
              </a:rPr>
              <a:t>for Higher Returns</a:t>
            </a:r>
          </a:p>
        </p:txBody>
      </p:sp>
    </p:spTree>
    <p:custDataLst>
      <p:tags r:id="rId1"/>
    </p:custDataLst>
    <p:extLst>
      <p:ext uri="{BB962C8B-B14F-4D97-AF65-F5344CB8AC3E}">
        <p14:creationId xmlns:p14="http://schemas.microsoft.com/office/powerpoint/2010/main" val="1255257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loitte 16_9 onscreen">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tIns="0" rIns="0" bIns="0" rtlCol="0">
        <a:spAutoFit/>
      </a:bodyPr>
      <a:lstStyle>
        <a:defPPr>
          <a:spcBef>
            <a:spcPts val="200"/>
          </a:spcBef>
          <a:buSzPct val="100000"/>
          <a:defRPr sz="1200" dirty="0" smtClean="0"/>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xmlns="" name="Presentation4" id="{6EE34C1D-AB53-4DB7-B278-D7A1F9C2CBA3}" vid="{970869B5-A15A-4310-8F27-DE88B4E3E9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Deloitte_4_3_Onscreen_US</Template>
  <TotalTime>1472</TotalTime>
  <Words>3181</Words>
  <Application>Microsoft Office PowerPoint</Application>
  <PresentationFormat>On-screen Show (4:3)</PresentationFormat>
  <Paragraphs>333</Paragraphs>
  <Slides>33</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Deloitte 16_9 onscreen</vt:lpstr>
      <vt:lpstr>think-cell Slide</vt:lpstr>
      <vt:lpstr>PowerPoint Presentation</vt:lpstr>
      <vt:lpstr>Speaker</vt:lpstr>
      <vt:lpstr>PowerPoint Presentation</vt:lpstr>
      <vt:lpstr>The Birth of Private Equity </vt:lpstr>
      <vt:lpstr>Before the industry was formed …</vt:lpstr>
      <vt:lpstr>But Big Investors . . .</vt:lpstr>
      <vt:lpstr>But Big Investors . . .</vt:lpstr>
      <vt:lpstr>But Big Investors . . .</vt:lpstr>
      <vt:lpstr>But Big Investors . . .</vt:lpstr>
      <vt:lpstr>If you want to help meet this need, what does it take?</vt:lpstr>
      <vt:lpstr>If you want to help meet this need, what does it take?</vt:lpstr>
      <vt:lpstr>If you want to help meet this need, what does it take?</vt:lpstr>
      <vt:lpstr>If you want to help meet this need, what does it take?</vt:lpstr>
      <vt:lpstr>If you want to help meet this need, what does it take?</vt:lpstr>
      <vt:lpstr>If you want to help meet this need, what does it take?</vt:lpstr>
      <vt:lpstr>You need a place to hold the investments –</vt:lpstr>
      <vt:lpstr>Structuring the Fund and Upper-Tier Entities </vt:lpstr>
      <vt:lpstr>Common Fund Structure</vt:lpstr>
      <vt:lpstr>When there’s an LP, you also need a . . .</vt:lpstr>
      <vt:lpstr>When there’s an LP, you also need a . . .</vt:lpstr>
      <vt:lpstr>When there’s an LP, you also need a . . .</vt:lpstr>
      <vt:lpstr>The GP of the GP is normally an LLC or an S Corporation</vt:lpstr>
      <vt:lpstr>The rest of a basic structure</vt:lpstr>
      <vt:lpstr>Basic structure with separate co-invest entity</vt:lpstr>
      <vt:lpstr>Funds Flow – From Investors Capital Calls (as needed, for expenses and investments)</vt:lpstr>
      <vt:lpstr>Funds Flow – From the Fund</vt:lpstr>
      <vt:lpstr>Funds Flow – From Management Company </vt:lpstr>
      <vt:lpstr>Funds Flow – From Deals (Return of basis first)</vt:lpstr>
      <vt:lpstr>Funds Flow – From Deals (Return of expenses)</vt:lpstr>
      <vt:lpstr>Funds Flow – From Deals (Pref or Preference Return – 8%+/-)</vt:lpstr>
      <vt:lpstr>Funds Flow – From Deals (Carry and remaining gain)</vt:lpstr>
      <vt:lpstr>Simplified Distribution Waterfall4</vt:lpstr>
      <vt:lpstr>PowerPoint Presentation</vt:lpstr>
    </vt:vector>
  </TitlesOfParts>
  <Company>Deloitte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Price, Melissa</dc:creator>
  <cp:lastModifiedBy>oit</cp:lastModifiedBy>
  <cp:revision>96</cp:revision>
  <cp:lastPrinted>2014-06-25T02:16:22Z</cp:lastPrinted>
  <dcterms:created xsi:type="dcterms:W3CDTF">2016-06-14T20:03:08Z</dcterms:created>
  <dcterms:modified xsi:type="dcterms:W3CDTF">2016-08-04T19:04:38Z</dcterms:modified>
</cp:coreProperties>
</file>